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1"/>
  </p:notesMasterIdLst>
  <p:handoutMasterIdLst>
    <p:handoutMasterId r:id="rId42"/>
  </p:handoutMasterIdLst>
  <p:sldIdLst>
    <p:sldId id="338" r:id="rId2"/>
    <p:sldId id="322" r:id="rId3"/>
    <p:sldId id="324" r:id="rId4"/>
    <p:sldId id="258" r:id="rId5"/>
    <p:sldId id="347" r:id="rId6"/>
    <p:sldId id="291" r:id="rId7"/>
    <p:sldId id="296" r:id="rId8"/>
    <p:sldId id="297" r:id="rId9"/>
    <p:sldId id="298" r:id="rId10"/>
    <p:sldId id="350" r:id="rId11"/>
    <p:sldId id="326" r:id="rId12"/>
    <p:sldId id="257" r:id="rId13"/>
    <p:sldId id="323" r:id="rId14"/>
    <p:sldId id="328" r:id="rId15"/>
    <p:sldId id="329" r:id="rId16"/>
    <p:sldId id="330" r:id="rId17"/>
    <p:sldId id="352" r:id="rId18"/>
    <p:sldId id="313" r:id="rId19"/>
    <p:sldId id="351" r:id="rId20"/>
    <p:sldId id="353" r:id="rId21"/>
    <p:sldId id="354" r:id="rId22"/>
    <p:sldId id="327" r:id="rId23"/>
    <p:sldId id="319" r:id="rId24"/>
    <p:sldId id="262" r:id="rId25"/>
    <p:sldId id="315" r:id="rId26"/>
    <p:sldId id="355" r:id="rId27"/>
    <p:sldId id="357" r:id="rId28"/>
    <p:sldId id="307" r:id="rId29"/>
    <p:sldId id="278" r:id="rId30"/>
    <p:sldId id="306" r:id="rId31"/>
    <p:sldId id="305" r:id="rId32"/>
    <p:sldId id="358" r:id="rId33"/>
    <p:sldId id="359" r:id="rId34"/>
    <p:sldId id="334" r:id="rId35"/>
    <p:sldId id="335" r:id="rId36"/>
    <p:sldId id="356" r:id="rId37"/>
    <p:sldId id="333" r:id="rId38"/>
    <p:sldId id="337" r:id="rId39"/>
    <p:sldId id="340" r:id="rId40"/>
  </p:sldIdLst>
  <p:sldSz cx="9144000" cy="6858000" type="screen4x3"/>
  <p:notesSz cx="9144000" cy="6858000"/>
  <p:defaultTextStyle>
    <a:defPPr>
      <a:defRPr lang="en-GB"/>
    </a:defPPr>
    <a:lvl1pPr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1pPr>
    <a:lvl2pPr marL="4572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2pPr>
    <a:lvl3pPr marL="9144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3pPr>
    <a:lvl4pPr marL="13716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4pPr>
    <a:lvl5pPr marL="18288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5pPr>
    <a:lvl6pPr marL="2286000" algn="l" defTabSz="914400" rtl="0" eaLnBrk="1" latinLnBrk="0" hangingPunct="1">
      <a:defRPr kern="1200">
        <a:solidFill>
          <a:schemeClr val="bg1"/>
        </a:solidFill>
        <a:latin typeface="Calibri" pitchFamily="34" charset="0"/>
        <a:ea typeface="+mn-ea"/>
        <a:cs typeface="+mn-cs"/>
      </a:defRPr>
    </a:lvl6pPr>
    <a:lvl7pPr marL="2743200" algn="l" defTabSz="914400" rtl="0" eaLnBrk="1" latinLnBrk="0" hangingPunct="1">
      <a:defRPr kern="1200">
        <a:solidFill>
          <a:schemeClr val="bg1"/>
        </a:solidFill>
        <a:latin typeface="Calibri" pitchFamily="34" charset="0"/>
        <a:ea typeface="+mn-ea"/>
        <a:cs typeface="+mn-cs"/>
      </a:defRPr>
    </a:lvl7pPr>
    <a:lvl8pPr marL="3200400" algn="l" defTabSz="914400" rtl="0" eaLnBrk="1" latinLnBrk="0" hangingPunct="1">
      <a:defRPr kern="1200">
        <a:solidFill>
          <a:schemeClr val="bg1"/>
        </a:solidFill>
        <a:latin typeface="Calibri" pitchFamily="34" charset="0"/>
        <a:ea typeface="+mn-ea"/>
        <a:cs typeface="+mn-cs"/>
      </a:defRPr>
    </a:lvl8pPr>
    <a:lvl9pPr marL="3657600" algn="l" defTabSz="914400" rtl="0" eaLnBrk="1" latinLnBrk="0" hangingPunct="1">
      <a:defRPr kern="1200">
        <a:solidFill>
          <a:schemeClr val="bg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650"/>
    <a:srgbClr val="020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5" autoAdjust="0"/>
    <p:restoredTop sz="94660"/>
  </p:normalViewPr>
  <p:slideViewPr>
    <p:cSldViewPr>
      <p:cViewPr>
        <p:scale>
          <a:sx n="100" d="100"/>
          <a:sy n="100" d="100"/>
        </p:scale>
        <p:origin x="-968" y="12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buFont typeface="Calibri" charset="0"/>
              <a:buNone/>
              <a:defRPr sz="1200" smtClean="0">
                <a:latin typeface="Calibri"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BE7122-9B23-41A7-8D53-639CE06E2BCC}" type="datetime1">
              <a:rPr lang="en-US"/>
              <a:pPr/>
              <a:t>16-02-24</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buFont typeface="Calibri" charset="0"/>
              <a:buNone/>
              <a:defRPr sz="1200" smtClean="0">
                <a:latin typeface="Calibri"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9D2422A-BE7F-4C2E-8ABF-1B63DF7366EF}" type="slidenum">
              <a:rPr lang="en-US"/>
              <a:pPr/>
              <a:t>‹#›</a:t>
            </a:fld>
            <a:endParaRPr lang="en-US"/>
          </a:p>
        </p:txBody>
      </p:sp>
    </p:spTree>
    <p:extLst>
      <p:ext uri="{BB962C8B-B14F-4D97-AF65-F5344CB8AC3E}">
        <p14:creationId xmlns:p14="http://schemas.microsoft.com/office/powerpoint/2010/main" val="1425236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144000" cy="6858000"/>
          </a:xfrm>
          <a:prstGeom prst="roundRect">
            <a:avLst>
              <a:gd name="adj" fmla="val 23"/>
            </a:avLst>
          </a:prstGeom>
          <a:solidFill>
            <a:srgbClr val="FFFFFF"/>
          </a:solid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0" name="Text Box 2"/>
          <p:cNvSpPr txBox="1">
            <a:spLocks noChangeArrowheads="1"/>
          </p:cNvSpPr>
          <p:nvPr/>
        </p:nvSpPr>
        <p:spPr bwMode="auto">
          <a:xfrm>
            <a:off x="0" y="0"/>
            <a:ext cx="3962400" cy="3460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1" name="Rectangle 3"/>
          <p:cNvSpPr>
            <a:spLocks noGrp="1" noChangeArrowheads="1"/>
          </p:cNvSpPr>
          <p:nvPr>
            <p:ph type="dt"/>
          </p:nvPr>
        </p:nvSpPr>
        <p:spPr bwMode="auto">
          <a:xfrm>
            <a:off x="5180013" y="0"/>
            <a:ext cx="3959225" cy="3413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itchFamily="32" charset="0"/>
                <a:ea typeface="DejaVu Sans" charset="0"/>
                <a:cs typeface="DejaVu Sans" charset="0"/>
              </a:defRPr>
            </a:lvl1pPr>
          </a:lstStyle>
          <a:p>
            <a:pPr>
              <a:defRPr/>
            </a:pPr>
            <a:endParaRPr lang="en-US"/>
          </a:p>
        </p:txBody>
      </p:sp>
      <p:sp>
        <p:nvSpPr>
          <p:cNvPr id="14341" name="Rectangle 4"/>
          <p:cNvSpPr>
            <a:spLocks noGrp="1" noRot="1" noChangeAspect="1" noChangeArrowheads="1"/>
          </p:cNvSpPr>
          <p:nvPr>
            <p:ph type="sldImg"/>
          </p:nvPr>
        </p:nvSpPr>
        <p:spPr bwMode="auto">
          <a:xfrm>
            <a:off x="2857500" y="514350"/>
            <a:ext cx="3427413" cy="2570163"/>
          </a:xfrm>
          <a:prstGeom prst="rect">
            <a:avLst/>
          </a:prstGeom>
          <a:noFill/>
          <a:ln w="12600">
            <a:solidFill>
              <a:srgbClr val="000000"/>
            </a:solidFill>
            <a:miter lim="800000"/>
            <a:headEnd/>
            <a:tailEnd/>
          </a:ln>
        </p:spPr>
      </p:sp>
      <p:sp>
        <p:nvSpPr>
          <p:cNvPr id="2053" name="Rectangle 5"/>
          <p:cNvSpPr>
            <a:spLocks noGrp="1" noChangeArrowheads="1"/>
          </p:cNvSpPr>
          <p:nvPr>
            <p:ph type="body"/>
          </p:nvPr>
        </p:nvSpPr>
        <p:spPr bwMode="auto">
          <a:xfrm>
            <a:off x="914400" y="3257550"/>
            <a:ext cx="7313613" cy="30845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2054" name="Text Box 6"/>
          <p:cNvSpPr txBox="1">
            <a:spLocks noChangeArrowheads="1"/>
          </p:cNvSpPr>
          <p:nvPr/>
        </p:nvSpPr>
        <p:spPr bwMode="auto">
          <a:xfrm>
            <a:off x="0" y="6513513"/>
            <a:ext cx="3962400" cy="344487"/>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5" name="Rectangle 7"/>
          <p:cNvSpPr>
            <a:spLocks noGrp="1" noChangeArrowheads="1"/>
          </p:cNvSpPr>
          <p:nvPr>
            <p:ph type="sldNum"/>
          </p:nvPr>
        </p:nvSpPr>
        <p:spPr bwMode="auto">
          <a:xfrm>
            <a:off x="5180013" y="6513513"/>
            <a:ext cx="3959225" cy="34290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a typeface="DejaVu Sans" charset="0"/>
                <a:cs typeface="DejaVu Sans" charset="0"/>
              </a:defRPr>
            </a:lvl1pPr>
          </a:lstStyle>
          <a:p>
            <a:fld id="{DAEBF538-3BF6-4A71-BB69-E17051047445}" type="slidenum">
              <a:rPr lang="en-CA"/>
              <a:pPr/>
              <a:t>‹#›</a:t>
            </a:fld>
            <a:endParaRPr lang="en-CA"/>
          </a:p>
        </p:txBody>
      </p:sp>
    </p:spTree>
    <p:extLst>
      <p:ext uri="{BB962C8B-B14F-4D97-AF65-F5344CB8AC3E}">
        <p14:creationId xmlns:p14="http://schemas.microsoft.com/office/powerpoint/2010/main" val="404146999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At a minimum</a:t>
            </a:r>
            <a:r>
              <a:rPr lang="en-CA" baseline="0" dirty="0" smtClean="0"/>
              <a:t> a single speciation event, as we have typically thought of occurring from </a:t>
            </a:r>
            <a:r>
              <a:rPr lang="en-CA" baseline="0" dirty="0" err="1" smtClean="0"/>
              <a:t>cladogenesis</a:t>
            </a:r>
            <a:r>
              <a:rPr lang="en-CA" baseline="0" dirty="0" smtClean="0"/>
              <a:t> (reproductive barriers arise, and one species is split into two).  But the accumulation of “sufficient” changes within a single species to form a new species, is still considered, especially when looking at fossil data.</a:t>
            </a:r>
          </a:p>
          <a:p>
            <a:r>
              <a:rPr lang="en-CA" baseline="0" dirty="0" smtClean="0"/>
              <a:t>(After quote) again we think of macroevolution as occurring between-species, and the importance of patterns and history to this field of study.  What I want to emphasize in this lecture is the consequent supreme importance of </a:t>
            </a:r>
            <a:r>
              <a:rPr lang="en-CA" baseline="0" dirty="0" err="1" smtClean="0"/>
              <a:t>phylogenetic</a:t>
            </a:r>
            <a:r>
              <a:rPr lang="en-CA" baseline="0" dirty="0" smtClean="0"/>
              <a:t> reconstruction for addressing these kinds of questions.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see two old favorites, Aquilegia, and </a:t>
            </a:r>
            <a:r>
              <a:rPr lang="en-US" dirty="0" err="1" smtClean="0"/>
              <a:t>Welwitschia</a:t>
            </a:r>
            <a:r>
              <a:rPr lang="en-US" dirty="0" smtClean="0"/>
              <a:t>.</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p:spPr>
        <p:txBody>
          <a:bodyPr/>
          <a:lstStyle/>
          <a:p>
            <a:fld id="{8A6671A4-1D40-44B2-BFD6-68D9DF5EF677}" type="slidenum">
              <a:rPr lang="en-CA"/>
              <a:pPr/>
              <a:t>12</a:t>
            </a:fld>
            <a:endParaRPr lang="en-CA"/>
          </a:p>
        </p:txBody>
      </p:sp>
      <p:sp>
        <p:nvSpPr>
          <p:cNvPr id="1843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1843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One of the major foci of study</a:t>
            </a:r>
            <a:r>
              <a:rPr lang="en-US" baseline="0" dirty="0" smtClean="0">
                <a:latin typeface="Times New Roman" pitchFamily="18" charset="0"/>
                <a:ea typeface="ＭＳ Ｐゴシック" pitchFamily="34" charset="-128"/>
              </a:rPr>
              <a:t> in macroevolution is understanding patterns of diversity.  For example, within the vascular plants different classes have diversified to varying extents over their evolutionary history, and exerted varying amounts of dominance on the ecosystems of their time.</a:t>
            </a:r>
            <a:endParaRPr lang="en-US" dirty="0" smtClean="0">
              <a:latin typeface="Times New Roman" pitchFamily="18" charset="0"/>
              <a:ea typeface="ＭＳ Ｐゴシック" pitchFamily="34" charset="-128"/>
            </a:endParaRPr>
          </a:p>
        </p:txBody>
      </p:sp>
      <p:sp>
        <p:nvSpPr>
          <p:cNvPr id="1843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D8E8FC-58E1-4F1E-8182-27B9ACF013AD}"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en-CA" sz="1200">
              <a:solidFill>
                <a:srgbClr val="000000"/>
              </a:solidFill>
              <a:ea typeface="DejaVu Sans"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Give lottery/gambling example.  That’s all I will say about </a:t>
            </a:r>
            <a:r>
              <a:rPr lang="en-CA" dirty="0" err="1" smtClean="0"/>
              <a:t>stochasticity</a:t>
            </a:r>
            <a:r>
              <a:rPr lang="en-CA" dirty="0" smtClean="0"/>
              <a:t>.</a:t>
            </a:r>
          </a:p>
          <a:p>
            <a:r>
              <a:rPr lang="en-CA" dirty="0" smtClean="0"/>
              <a:t>Give environmental</a:t>
            </a:r>
            <a:r>
              <a:rPr lang="en-CA" baseline="0" dirty="0" smtClean="0"/>
              <a:t> harshness example, i.e. relatively high extinction rates at high latitudes limit the number of species there.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CA" sz="1200" kern="1200" dirty="0" smtClean="0">
                <a:solidFill>
                  <a:srgbClr val="000000"/>
                </a:solidFill>
                <a:latin typeface="Times New Roman" pitchFamily="16" charset="0"/>
                <a:ea typeface="ＭＳ Ｐゴシック" charset="-128"/>
                <a:cs typeface="ＭＳ Ｐゴシック" charset="-128"/>
              </a:rPr>
              <a:t>Key innovations may influence </a:t>
            </a:r>
            <a:r>
              <a:rPr lang="en-CA" sz="1200" b="1" kern="1200" dirty="0" smtClean="0">
                <a:solidFill>
                  <a:srgbClr val="000000"/>
                </a:solidFill>
                <a:latin typeface="Times New Roman" pitchFamily="16" charset="0"/>
                <a:ea typeface="ＭＳ Ｐゴシック" charset="-128"/>
                <a:cs typeface="ＭＳ Ｐゴシック" charset="-128"/>
              </a:rPr>
              <a:t>net diversity</a:t>
            </a:r>
            <a:r>
              <a:rPr lang="en-CA" sz="1200" kern="1200" dirty="0" smtClean="0">
                <a:solidFill>
                  <a:srgbClr val="000000"/>
                </a:solidFill>
                <a:latin typeface="Times New Roman" pitchFamily="16" charset="0"/>
                <a:ea typeface="ＭＳ Ｐゴシック" charset="-128"/>
                <a:cs typeface="ＭＳ Ｐゴシック" charset="-128"/>
              </a:rPr>
              <a:t> in two ways.  The character may increase the likelihood that members of the group will undergo rapid speciation (e.g. via specialization, change in breeding system), or it may increase the population size or increase the species range (decreasing extinction risk).  Or both!  Hence, it can enhance speciation rates directly or indirectly (by allowing species to persist long enough to undergo numerous rounds of speciation).</a:t>
            </a:r>
          </a:p>
        </p:txBody>
      </p:sp>
      <p:sp>
        <p:nvSpPr>
          <p:cNvPr id="4" name="Slide Number Placeholder 3"/>
          <p:cNvSpPr>
            <a:spLocks noGrp="1"/>
          </p:cNvSpPr>
          <p:nvPr>
            <p:ph type="sldNum" idx="10"/>
          </p:nvPr>
        </p:nvSpPr>
        <p:spPr/>
        <p:txBody>
          <a:bodyPr/>
          <a:lstStyle/>
          <a:p>
            <a:fld id="{DAEBF538-3BF6-4A71-BB69-E17051047445}" type="slidenum">
              <a:rPr lang="en-CA" smtClean="0"/>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Simpson’s perspective is echoed by Verne</a:t>
            </a:r>
            <a:r>
              <a:rPr lang="en-CA" baseline="0" dirty="0" smtClean="0"/>
              <a:t> Grant (a muse of Loren’s!).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some caveats to this perspective.</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And they occupy different ecological niches, as shown by the relatively non-overlapping ranges of species for mean annual</a:t>
            </a:r>
            <a:r>
              <a:rPr lang="en-CA" baseline="0" dirty="0" smtClean="0"/>
              <a:t> rainfall and elevation.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18</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a:p>
            <a:r>
              <a:rPr lang="en-US" dirty="0" smtClean="0">
                <a:latin typeface="Times New Roman" pitchFamily="18" charset="0"/>
                <a:ea typeface="ＭＳ Ｐゴシック" pitchFamily="34" charset="-128"/>
              </a:rPr>
              <a:t>Andean uplift between 2 and 4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ago</a:t>
            </a:r>
          </a:p>
          <a:p>
            <a:r>
              <a:rPr lang="en-US" dirty="0" smtClean="0">
                <a:latin typeface="Times New Roman" pitchFamily="18" charset="0"/>
                <a:ea typeface="ＭＳ Ｐゴシック" pitchFamily="34" charset="-128"/>
              </a:rPr>
              <a:t>The Andean </a:t>
            </a:r>
            <a:r>
              <a:rPr lang="en-US" dirty="0" err="1" smtClean="0">
                <a:latin typeface="Times New Roman" pitchFamily="18" charset="0"/>
                <a:ea typeface="ＭＳ Ｐゴシック" pitchFamily="34" charset="-128"/>
              </a:rPr>
              <a:t>clade</a:t>
            </a:r>
            <a:r>
              <a:rPr lang="en-US" dirty="0" smtClean="0">
                <a:latin typeface="Times New Roman" pitchFamily="18" charset="0"/>
                <a:ea typeface="ＭＳ Ｐゴシック" pitchFamily="34" charset="-128"/>
              </a:rPr>
              <a:t> is estimates to be 1.18 to 1.76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old</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en-CA" sz="1200">
              <a:solidFill>
                <a:srgbClr val="000000"/>
              </a:solidFill>
              <a:ea typeface="DejaVu Sans"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19</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en-CA" sz="1200">
              <a:solidFill>
                <a:srgbClr val="000000"/>
              </a:solidFill>
              <a:ea typeface="DejaVu Sans"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can anyone remember if</a:t>
            </a:r>
            <a:r>
              <a:rPr lang="en-US" baseline="0" dirty="0" smtClean="0"/>
              <a:t> we’ve asked any questions like this before in this class?</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3</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absence of ecological</a:t>
            </a:r>
            <a:r>
              <a:rPr lang="en-US" baseline="0" dirty="0" smtClean="0"/>
              <a:t> diversification, we might propose that the evolution of reproductive isolation has likely occurred through genetic drift. </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p:spPr>
        <p:txBody>
          <a:bodyPr/>
          <a:lstStyle/>
          <a:p>
            <a:fld id="{A6D99A97-F8CD-418E-A8E6-D4C26F24BEA3}" type="slidenum">
              <a:rPr lang="en-CA"/>
              <a:pPr/>
              <a:t>23</a:t>
            </a:fld>
            <a:endParaRPr lang="en-CA"/>
          </a:p>
        </p:txBody>
      </p:sp>
      <p:sp>
        <p:nvSpPr>
          <p:cNvPr id="430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30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Many radiations are thought to be linked to the occurrence</a:t>
            </a:r>
            <a:r>
              <a:rPr lang="en-US" baseline="0" dirty="0" smtClean="0">
                <a:latin typeface="Times New Roman" pitchFamily="18" charset="0"/>
                <a:ea typeface="ＭＳ Ｐゴシック" pitchFamily="34" charset="-128"/>
              </a:rPr>
              <a:t> of one or more key innovations.</a:t>
            </a:r>
            <a:endParaRPr lang="en-US" dirty="0" smtClean="0">
              <a:latin typeface="Times New Roman" pitchFamily="18" charset="0"/>
              <a:ea typeface="ＭＳ Ｐゴシック" pitchFamily="34" charset="-128"/>
            </a:endParaRPr>
          </a:p>
        </p:txBody>
      </p:sp>
      <p:sp>
        <p:nvSpPr>
          <p:cNvPr id="430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04B782-EF30-4996-A54B-6A7A55E301C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en-CA" sz="1200">
              <a:solidFill>
                <a:srgbClr val="000000"/>
              </a:solidFill>
              <a:ea typeface="DejaVu Sans" charset="0"/>
              <a:cs typeface="DejaVu San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p:spPr>
        <p:txBody>
          <a:bodyPr/>
          <a:lstStyle/>
          <a:p>
            <a:fld id="{BE15EBED-8B07-4CD0-BB74-41B366F550A9}" type="slidenum">
              <a:rPr lang="en-CA"/>
              <a:pPr/>
              <a:t>24</a:t>
            </a:fld>
            <a:endParaRPr lang="en-CA"/>
          </a:p>
        </p:txBody>
      </p:sp>
      <p:sp>
        <p:nvSpPr>
          <p:cNvPr id="4505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506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We’ll talk about one potential key innovation in tutorial today.</a:t>
            </a:r>
          </a:p>
        </p:txBody>
      </p:sp>
      <p:sp>
        <p:nvSpPr>
          <p:cNvPr id="4506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38AED1B-8E19-43F3-9969-EA554B0D4FE4}"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en-CA" sz="1200">
              <a:solidFill>
                <a:srgbClr val="000000"/>
              </a:solidFill>
              <a:ea typeface="DejaVu Sans" charset="0"/>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6A939EDA-2D32-44B5-AAAE-12533774BE38}" type="slidenum">
              <a:rPr lang="en-CA"/>
              <a:pPr/>
              <a:t>25</a:t>
            </a:fld>
            <a:endParaRPr lang="en-CA"/>
          </a:p>
        </p:txBody>
      </p:sp>
      <p:sp>
        <p:nvSpPr>
          <p:cNvPr id="7987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79876" name="Rectangle 2"/>
          <p:cNvSpPr>
            <a:spLocks noGrp="1" noChangeArrowheads="1"/>
          </p:cNvSpPr>
          <p:nvPr>
            <p:ph type="body"/>
          </p:nvPr>
        </p:nvSpPr>
        <p:spPr>
          <a:xfrm>
            <a:off x="914400" y="3257550"/>
            <a:ext cx="7315200" cy="3086100"/>
          </a:xfrm>
          <a:noFill/>
          <a:ln/>
        </p:spPr>
        <p:txBody>
          <a:bodyPr wrap="none" anchor="ctr"/>
          <a:lstStyle/>
          <a:p>
            <a:r>
              <a:rPr lang="en-CA" sz="1200" kern="1200" dirty="0" smtClean="0">
                <a:solidFill>
                  <a:srgbClr val="000000"/>
                </a:solidFill>
                <a:latin typeface="Times New Roman" pitchFamily="16" charset="0"/>
                <a:ea typeface="ＭＳ Ｐゴシック" charset="-128"/>
                <a:cs typeface="ＭＳ Ｐゴシック" charset="-128"/>
              </a:rPr>
              <a:t>The flowering plants are one of evolution’s biggest success stories. According to the fossil record and to the vascular plant super tree, it took only 25-27 million years for all the major angiosperm lineages to appear on, and then dominate, the terrestrial landscape.</a:t>
            </a:r>
            <a:endParaRPr lang="en-US" dirty="0" smtClean="0">
              <a:latin typeface="Times New Roman" pitchFamily="18" charset="0"/>
              <a:ea typeface="ＭＳ Ｐゴシック" pitchFamily="34" charset="-128"/>
            </a:endParaRPr>
          </a:p>
        </p:txBody>
      </p:sp>
      <p:sp>
        <p:nvSpPr>
          <p:cNvPr id="7987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7E395-A440-48E0-96DE-C53F2A50C5F5}"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en-CA" sz="1200">
              <a:solidFill>
                <a:srgbClr val="000000"/>
              </a:solidFill>
              <a:ea typeface="DejaVu Sans" charset="0"/>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p:spPr>
        <p:txBody>
          <a:bodyPr/>
          <a:lstStyle/>
          <a:p>
            <a:fld id="{48DA098F-F93C-47DF-8032-FBFD1D9A51CB}" type="slidenum">
              <a:rPr lang="en-CA"/>
              <a:pPr/>
              <a:t>28</a:t>
            </a:fld>
            <a:endParaRPr lang="en-CA"/>
          </a:p>
        </p:txBody>
      </p:sp>
      <p:sp>
        <p:nvSpPr>
          <p:cNvPr id="8601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8602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helps to prevent self-fertilization, </a:t>
            </a:r>
          </a:p>
          <a:p>
            <a:r>
              <a:rPr lang="en-US" dirty="0" smtClean="0">
                <a:latin typeface="Times New Roman" pitchFamily="18" charset="0"/>
                <a:ea typeface="ＭＳ Ｐゴシック" pitchFamily="34" charset="-128"/>
              </a:rPr>
              <a:t>fruit often serves as an attractant to seed-dispersing animals</a:t>
            </a:r>
          </a:p>
          <a:p>
            <a:r>
              <a:rPr lang="en-US" dirty="0" smtClean="0">
                <a:latin typeface="Times New Roman" pitchFamily="18" charset="0"/>
                <a:ea typeface="ＭＳ Ｐゴシック" pitchFamily="34" charset="-128"/>
              </a:rPr>
              <a:t>The pollen tube must grow through the </a:t>
            </a:r>
            <a:r>
              <a:rPr lang="en-US" dirty="0" err="1" smtClean="0">
                <a:latin typeface="Times New Roman" pitchFamily="18" charset="0"/>
                <a:ea typeface="ＭＳ Ｐゴシック" pitchFamily="34" charset="-128"/>
              </a:rPr>
              <a:t>megasporophyll</a:t>
            </a:r>
            <a:r>
              <a:rPr lang="en-US" dirty="0" smtClean="0">
                <a:latin typeface="Times New Roman" pitchFamily="18" charset="0"/>
                <a:ea typeface="ＭＳ Ｐゴシック" pitchFamily="34" charset="-128"/>
              </a:rPr>
              <a:t> (style portion) to get to the ovule. As a result, a range of incompatibility mechanisms have evolved to control what pollen grain is allowed to germinate on the stigma, what pollen tubes are permitted to grow through the style and ultimately what male gamete will fuse with the egg</a:t>
            </a:r>
          </a:p>
          <a:p>
            <a:endParaRPr lang="en-US" dirty="0" smtClean="0">
              <a:latin typeface="Times New Roman" pitchFamily="18" charset="0"/>
              <a:ea typeface="ＭＳ Ｐゴシック" pitchFamily="34" charset="-128"/>
            </a:endParaRPr>
          </a:p>
        </p:txBody>
      </p:sp>
      <p:sp>
        <p:nvSpPr>
          <p:cNvPr id="8602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B1ADED-55C5-4895-8BDE-1AFFC844F02C}"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en-CA" sz="1200">
              <a:solidFill>
                <a:srgbClr val="000000"/>
              </a:solidFill>
              <a:ea typeface="DejaVu Sans" charset="0"/>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p:nvPr>
        </p:nvSpPr>
        <p:spPr>
          <a:noFill/>
        </p:spPr>
        <p:txBody>
          <a:bodyPr/>
          <a:lstStyle/>
          <a:p>
            <a:fld id="{FF6165C6-C97B-48A2-B7BC-B092BE598745}" type="slidenum">
              <a:rPr lang="en-CA"/>
              <a:pPr/>
              <a:t>29</a:t>
            </a:fld>
            <a:endParaRPr lang="en-CA"/>
          </a:p>
        </p:txBody>
      </p:sp>
      <p:sp>
        <p:nvSpPr>
          <p:cNvPr id="9011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011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The male gametophyte (pollen) in angiosperms is significantly reduced in size compared to those of gymnosperm seed plants. The time from pollen dispersal to fertilization is faster and seed set is sooner.</a:t>
            </a:r>
          </a:p>
          <a:p>
            <a:r>
              <a:rPr lang="en-US" dirty="0" smtClean="0">
                <a:latin typeface="Times New Roman" pitchFamily="18" charset="0"/>
                <a:ea typeface="ＭＳ Ｐゴシック" pitchFamily="34" charset="-128"/>
              </a:rPr>
              <a:t>The reduced female gametophyte, like the reduced male gametophyte, may be an adaptation allowing for more rapid seed set.</a:t>
            </a:r>
          </a:p>
          <a:p>
            <a:endParaRPr lang="en-US" dirty="0" smtClean="0">
              <a:latin typeface="Times New Roman" pitchFamily="18" charset="0"/>
              <a:ea typeface="ＭＳ Ｐゴシック" pitchFamily="34" charset="-128"/>
            </a:endParaRPr>
          </a:p>
          <a:p>
            <a:endParaRPr lang="en-US" dirty="0" smtClean="0">
              <a:latin typeface="Times New Roman" pitchFamily="18" charset="0"/>
              <a:ea typeface="ＭＳ Ｐゴシック" pitchFamily="34" charset="-128"/>
            </a:endParaRPr>
          </a:p>
        </p:txBody>
      </p:sp>
      <p:sp>
        <p:nvSpPr>
          <p:cNvPr id="9011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0D3017-C5B7-47DD-8322-5535DA46EB18}"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en-CA" sz="1200">
              <a:solidFill>
                <a:srgbClr val="000000"/>
              </a:solidFill>
              <a:ea typeface="DejaVu Sans" charset="0"/>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p:nvPr>
        </p:nvSpPr>
        <p:spPr>
          <a:noFill/>
        </p:spPr>
        <p:txBody>
          <a:bodyPr/>
          <a:lstStyle/>
          <a:p>
            <a:fld id="{CB959DA0-27B8-4FDA-98C2-506F8610FB48}" type="slidenum">
              <a:rPr lang="en-CA"/>
              <a:pPr/>
              <a:t>30</a:t>
            </a:fld>
            <a:endParaRPr lang="en-CA"/>
          </a:p>
        </p:txBody>
      </p:sp>
      <p:sp>
        <p:nvSpPr>
          <p:cNvPr id="9216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2164"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Facilitate specialized pollination syndromes. Prevent self-fertilization.</a:t>
            </a:r>
          </a:p>
        </p:txBody>
      </p:sp>
      <p:sp>
        <p:nvSpPr>
          <p:cNvPr id="9216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09CE9A8-9933-4F65-A964-3CCB0821E4F1}"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en-CA" sz="1200">
              <a:solidFill>
                <a:srgbClr val="000000"/>
              </a:solidFill>
              <a:ea typeface="DejaVu Sans" charset="0"/>
              <a:cs typeface="DejaVu San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31</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Flowers aid angiosperms by enabling a wider range of adaptability and broadening the ecological niches open to them.</a:t>
            </a:r>
          </a:p>
          <a:p>
            <a:r>
              <a:rPr lang="en-US" dirty="0" smtClean="0">
                <a:latin typeface="Times New Roman" pitchFamily="18" charset="0"/>
                <a:ea typeface="ＭＳ Ｐゴシック" pitchFamily="34" charset="-128"/>
              </a:rPr>
              <a:t>Co-evolutionary dynamics</a:t>
            </a: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en-CA" sz="1200">
              <a:solidFill>
                <a:srgbClr val="000000"/>
              </a:solidFill>
              <a:ea typeface="DejaVu Sans" charset="0"/>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32</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en-CA" sz="1200">
              <a:solidFill>
                <a:srgbClr val="000000"/>
              </a:solidFill>
              <a:ea typeface="DejaVu Sans"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fld id="{C188BAD0-7032-4580-BAB7-AB03899D8951}" type="slidenum">
              <a:rPr lang="en-CA"/>
              <a:pPr/>
              <a:t>4</a:t>
            </a:fld>
            <a:endParaRPr lang="en-CA"/>
          </a:p>
        </p:txBody>
      </p:sp>
      <p:sp>
        <p:nvSpPr>
          <p:cNvPr id="2048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0484" name="Rectangle 2"/>
          <p:cNvSpPr>
            <a:spLocks noGrp="1" noChangeArrowheads="1"/>
          </p:cNvSpPr>
          <p:nvPr>
            <p:ph type="body"/>
          </p:nvPr>
        </p:nvSpPr>
        <p:spPr>
          <a:xfrm>
            <a:off x="914400" y="3257550"/>
            <a:ext cx="7315200" cy="3086100"/>
          </a:xfrm>
          <a:noFill/>
          <a:ln/>
        </p:spPr>
        <p:txBody>
          <a:bodyPr wrap="none" anchor="ct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latin typeface="Times New Roman" pitchFamily="18" charset="0"/>
                <a:ea typeface="ＭＳ Ｐゴシック" pitchFamily="34" charset="-128"/>
              </a:rPr>
              <a:t>A proximate answer is</a:t>
            </a:r>
            <a:r>
              <a:rPr lang="en-US" baseline="0" dirty="0" smtClean="0">
                <a:latin typeface="Times New Roman" pitchFamily="18" charset="0"/>
                <a:ea typeface="ＭＳ Ｐゴシック" pitchFamily="34" charset="-128"/>
              </a:rPr>
              <a:t> that the balance of speciation and extinction rates in the one sister group results in a higher net diversity.  But what is the ultimate answer?  What evolutionary processes drive these two rates? What’s important here is that, although these are some of the central questions in macro evolution, there it, at some level, a basic assumption: evolutionary change has some direct correlation with speciation and extinction rates. </a:t>
            </a:r>
            <a:r>
              <a:rPr lang="en-US" dirty="0" smtClean="0"/>
              <a:t>So, can anyone remember if</a:t>
            </a:r>
            <a:r>
              <a:rPr lang="en-US" baseline="0" dirty="0" smtClean="0"/>
              <a:t> we’ve asked any questions like this before in this class?</a:t>
            </a:r>
            <a:endParaRPr lang="en-US" dirty="0" smtClean="0"/>
          </a:p>
          <a:p>
            <a:endParaRPr lang="en-US" dirty="0" smtClean="0">
              <a:latin typeface="Times New Roman" pitchFamily="18" charset="0"/>
              <a:ea typeface="ＭＳ Ｐゴシック" pitchFamily="34" charset="-128"/>
            </a:endParaRPr>
          </a:p>
        </p:txBody>
      </p:sp>
      <p:sp>
        <p:nvSpPr>
          <p:cNvPr id="2048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17657-F359-47C2-83FD-D8FE5D8309F2}"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endParaRPr lang="en-CA" sz="1200">
              <a:solidFill>
                <a:srgbClr val="000000"/>
              </a:solidFill>
              <a:ea typeface="DejaVu Sans" charset="0"/>
              <a:cs typeface="DejaVu San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33</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en-CA" sz="1200">
              <a:solidFill>
                <a:srgbClr val="000000"/>
              </a:solidFill>
              <a:ea typeface="DejaVu Sans" charset="0"/>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When we</a:t>
            </a:r>
            <a:r>
              <a:rPr lang="en-CA" baseline="0" dirty="0" smtClean="0"/>
              <a:t> look in the context of the phylogenetic tree, the angiosperms are clearly the odd class of plants.  Think back to the diagram with the gymnosperms &amp; angiosperms.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34</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Burst of diversification occurred within the</a:t>
            </a:r>
            <a:r>
              <a:rPr lang="en-CA" baseline="0" dirty="0" smtClean="0"/>
              <a:t> angiosperms themselves, not at the time of the </a:t>
            </a:r>
            <a:r>
              <a:rPr lang="en-CA" baseline="0" dirty="0" err="1" smtClean="0"/>
              <a:t>synapomorphies</a:t>
            </a:r>
            <a:r>
              <a:rPr lang="en-CA" baseline="0" dirty="0" smtClean="0"/>
              <a:t>.</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Otherwise correlation not causation!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37</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selfing</a:t>
            </a:r>
            <a:r>
              <a:rPr lang="en-US" baseline="0" dirty="0" smtClean="0"/>
              <a:t> might be a intrinsic factor that could drive evolutionary change.</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p:spPr>
        <p:txBody>
          <a:bodyPr/>
          <a:lstStyle/>
          <a:p>
            <a:fld id="{19F9F872-D149-4655-9168-5D85898892F5}" type="slidenum">
              <a:rPr lang="en-CA"/>
              <a:pPr/>
              <a:t>6</a:t>
            </a:fld>
            <a:endParaRPr lang="en-CA"/>
          </a:p>
        </p:txBody>
      </p:sp>
      <p:sp>
        <p:nvSpPr>
          <p:cNvPr id="2253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2532" name="Rectangle 2"/>
          <p:cNvSpPr>
            <a:spLocks noGrp="1" noChangeArrowheads="1"/>
          </p:cNvSpPr>
          <p:nvPr>
            <p:ph type="body"/>
          </p:nvPr>
        </p:nvSpPr>
        <p:spPr>
          <a:xfrm>
            <a:off x="914400" y="3257550"/>
            <a:ext cx="7315200" cy="3086100"/>
          </a:xfrm>
          <a:noFill/>
          <a:ln/>
        </p:spPr>
        <p:txBody>
          <a:bodyPr wrap="none" anchor="ctr"/>
          <a:lstStyle/>
          <a:p>
            <a:r>
              <a:rPr lang="en-US" baseline="0" dirty="0" smtClean="0">
                <a:latin typeface="Times New Roman" pitchFamily="18" charset="0"/>
                <a:ea typeface="ＭＳ Ｐゴシック" pitchFamily="34" charset="-128"/>
              </a:rPr>
              <a:t>External factors to the species may influence diversification rates.  But what about the biotic environment?  Can interaction with other species also affect diversification rates?  Darwin sure seemed to think so.  This is in essence the Red Queen hypothesis.</a:t>
            </a:r>
            <a:endParaRPr lang="en-US" dirty="0" smtClean="0">
              <a:latin typeface="Times New Roman" pitchFamily="18" charset="0"/>
              <a:ea typeface="ＭＳ Ｐゴシック" pitchFamily="34" charset="-128"/>
            </a:endParaRPr>
          </a:p>
        </p:txBody>
      </p:sp>
      <p:sp>
        <p:nvSpPr>
          <p:cNvPr id="2253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44CC0C-C985-4115-A47E-F85EE22F802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en-CA" sz="1200">
              <a:solidFill>
                <a:srgbClr val="000000"/>
              </a:solidFill>
              <a:ea typeface="DejaVu Sans"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p:spPr>
        <p:txBody>
          <a:bodyPr/>
          <a:lstStyle/>
          <a:p>
            <a:fld id="{1955322C-7277-4D94-8D1C-4A3F1C173D74}" type="slidenum">
              <a:rPr lang="en-US"/>
              <a:pPr/>
              <a:t>7</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Who can</a:t>
            </a:r>
            <a:r>
              <a:rPr lang="en-US" baseline="0" dirty="0" smtClean="0">
                <a:latin typeface="Times New Roman" pitchFamily="18" charset="0"/>
                <a:ea typeface="ＭＳ Ｐゴシック" pitchFamily="34" charset="-128"/>
              </a:rPr>
              <a:t> remind me what this hypothesis states?  </a:t>
            </a:r>
            <a:r>
              <a:rPr lang="en-US" dirty="0" smtClean="0">
                <a:latin typeface="Times New Roman" pitchFamily="18" charset="0"/>
                <a:ea typeface="ＭＳ Ｐゴシック" pitchFamily="34" charset="-128"/>
              </a:rPr>
              <a:t>Van </a:t>
            </a:r>
            <a:r>
              <a:rPr lang="en-US" dirty="0" err="1" smtClean="0">
                <a:latin typeface="Times New Roman" pitchFamily="18" charset="0"/>
                <a:ea typeface="ＭＳ Ｐゴシック" pitchFamily="34" charset="-128"/>
              </a:rPr>
              <a:t>Valen</a:t>
            </a:r>
            <a:r>
              <a:rPr lang="en-US" dirty="0" smtClean="0">
                <a:latin typeface="Times New Roman" pitchFamily="18" charset="0"/>
                <a:ea typeface="ＭＳ Ｐゴシック" pitchFamily="34" charset="-128"/>
              </a:rPr>
              <a:t> was seeking to disentangle two opposing outcomes of a Darwinian view of adaptation and natural selection: how organisms can be both well adapted and under continuing adaptation. If they are well adapted now, what can natural selection do? On the other hand, if they are currently adapting under natural selection, does this mean that they are currently not adapted, or that they are in some way being improved all the time? If the lion and the antelope now play out their hunt at 20 </a:t>
            </a:r>
            <a:r>
              <a:rPr lang="en-US" dirty="0" err="1" smtClean="0">
                <a:latin typeface="Times New Roman" pitchFamily="18" charset="0"/>
                <a:ea typeface="ＭＳ Ｐゴシック" pitchFamily="34" charset="-128"/>
              </a:rPr>
              <a:t>metres</a:t>
            </a:r>
            <a:r>
              <a:rPr lang="en-US" dirty="0" smtClean="0">
                <a:latin typeface="Times New Roman" pitchFamily="18" charset="0"/>
                <a:ea typeface="ＭＳ Ｐゴシック" pitchFamily="34" charset="-128"/>
              </a:rPr>
              <a:t> per second, will this speed keep increasing to near-supersonic levels?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p>
            <a:fld id="{5443F72F-200A-4774-A966-B46EA77F35EE}" type="slidenum">
              <a:rPr lang="en-US"/>
              <a:pPr/>
              <a:t>8</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The Red Queen posits steady evolutionary change (even in constant physical environments), resulting in</a:t>
            </a:r>
            <a:r>
              <a:rPr lang="en-US" baseline="0" dirty="0" smtClean="0">
                <a:latin typeface="Times New Roman" pitchFamily="18" charset="0"/>
                <a:ea typeface="ＭＳ Ｐゴシック" pitchFamily="34" charset="-128"/>
              </a:rPr>
              <a:t> constant speciation and extinction rates.</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p:spPr>
        <p:txBody>
          <a:bodyPr/>
          <a:lstStyle/>
          <a:p>
            <a:fld id="{7723E7F6-0264-4625-A324-1E4FA3B26930}" type="slidenum">
              <a:rPr lang="en-US"/>
              <a:pPr/>
              <a:t>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the Red Queen hypothesis posits constant</a:t>
            </a:r>
            <a:r>
              <a:rPr lang="en-US" baseline="0" dirty="0" smtClean="0">
                <a:latin typeface="Times New Roman" pitchFamily="18" charset="0"/>
                <a:ea typeface="ＭＳ Ｐゴシック" pitchFamily="34" charset="-128"/>
              </a:rPr>
              <a:t> evolutionary change, which you can predict would result in gradual evolutionary change and relatively constant speciation and extinction rates. What do you think the Court Jester hypotheses would predict?</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p>
            <a:fld id="{B08EC2AC-A88A-45EF-AEB5-889FBC76A89B}"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where does this</a:t>
            </a:r>
            <a:r>
              <a:rPr lang="en-US" baseline="0" dirty="0" smtClean="0">
                <a:latin typeface="Times New Roman" pitchFamily="18" charset="0"/>
                <a:ea typeface="ＭＳ Ｐゴシック" pitchFamily="34" charset="-128"/>
              </a:rPr>
              <a:t> leave us? </a:t>
            </a:r>
            <a:endParaRPr lang="en-US" dirty="0"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535F5FC3-BE0B-4E13-970F-218E90288DA4}" type="slidenum">
              <a:rPr lang="en-CA"/>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B0B18179-36C3-4503-9DE1-46FC2231C0F2}" type="slidenum">
              <a:rPr lang="en-CA"/>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8D3458F8-9D6B-4D91-A50A-09C9D7F886FC}" type="slidenum">
              <a:rPr lang="en-CA"/>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DE5F1F37-5B72-496A-89A8-9D883F196785}" type="slidenum">
              <a:rPr lang="en-CA"/>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0F0D3099-8A24-4B9B-9123-291C07881917}" type="slidenum">
              <a:rPr lang="en-CA"/>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7F291380-C60C-40E1-A4C6-2BD2CA60B8EC}" type="slidenum">
              <a:rPr lang="en-CA"/>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5"/>
          <p:cNvSpPr>
            <a:spLocks noGrp="1" noChangeArrowheads="1"/>
          </p:cNvSpPr>
          <p:nvPr>
            <p:ph type="sldNum" idx="11"/>
          </p:nvPr>
        </p:nvSpPr>
        <p:spPr>
          <a:ln/>
        </p:spPr>
        <p:txBody>
          <a:bodyPr/>
          <a:lstStyle>
            <a:lvl1pPr>
              <a:defRPr/>
            </a:lvl1pPr>
          </a:lstStyle>
          <a:p>
            <a:fld id="{321CA348-C55D-4269-926F-7F3569F35EBA}" type="slidenum">
              <a:rPr lang="en-CA"/>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5"/>
          <p:cNvSpPr>
            <a:spLocks noGrp="1" noChangeArrowheads="1"/>
          </p:cNvSpPr>
          <p:nvPr>
            <p:ph type="sldNum" idx="11"/>
          </p:nvPr>
        </p:nvSpPr>
        <p:spPr>
          <a:ln/>
        </p:spPr>
        <p:txBody>
          <a:bodyPr/>
          <a:lstStyle>
            <a:lvl1pPr>
              <a:defRPr/>
            </a:lvl1pPr>
          </a:lstStyle>
          <a:p>
            <a:fld id="{220BCD92-8DDB-421E-90ED-64F722E6F703}" type="slidenum">
              <a:rPr lang="en-CA"/>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5"/>
          <p:cNvSpPr>
            <a:spLocks noGrp="1" noChangeArrowheads="1"/>
          </p:cNvSpPr>
          <p:nvPr>
            <p:ph type="sldNum" idx="11"/>
          </p:nvPr>
        </p:nvSpPr>
        <p:spPr>
          <a:ln/>
        </p:spPr>
        <p:txBody>
          <a:bodyPr/>
          <a:lstStyle>
            <a:lvl1pPr>
              <a:defRPr/>
            </a:lvl1pPr>
          </a:lstStyle>
          <a:p>
            <a:fld id="{992E3355-7D63-40F8-97CA-55578681ECCC}" type="slidenum">
              <a:rPr lang="en-CA"/>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C435E749-6F50-4801-BB46-DBC198F91AA2}" type="slidenum">
              <a:rPr lang="en-CA"/>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1BD03741-B5D5-44A8-891B-2FD3AE758665}" type="slidenum">
              <a:rPr lang="en-CA"/>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28588"/>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457200" y="1600200"/>
            <a:ext cx="8228013" cy="4524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3"/>
          <p:cNvSpPr>
            <a:spLocks noGrp="1" noChangeArrowheads="1"/>
          </p:cNvSpPr>
          <p:nvPr>
            <p:ph type="dt"/>
          </p:nvPr>
        </p:nvSpPr>
        <p:spPr bwMode="auto">
          <a:xfrm>
            <a:off x="457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
                <a:srgbClr val="898989"/>
              </a:buCl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898989"/>
                </a:solidFill>
                <a:latin typeface="Calibri" pitchFamily="32" charset="0"/>
                <a:ea typeface="+mn-ea"/>
                <a:cs typeface="+mn-cs"/>
              </a:defRPr>
            </a:lvl1pPr>
          </a:lstStyle>
          <a:p>
            <a:pPr>
              <a:defRPr/>
            </a:pPr>
            <a:endParaRPr lang="en-US"/>
          </a:p>
        </p:txBody>
      </p:sp>
      <p:sp>
        <p:nvSpPr>
          <p:cNvPr id="1028" name="Text Box 4"/>
          <p:cNvSpPr txBox="1">
            <a:spLocks noChangeArrowheads="1"/>
          </p:cNvSpPr>
          <p:nvPr/>
        </p:nvSpPr>
        <p:spPr bwMode="auto">
          <a:xfrm>
            <a:off x="3124200" y="6308725"/>
            <a:ext cx="2895600" cy="4603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1029" name="Rectangle 5"/>
          <p:cNvSpPr>
            <a:spLocks noGrp="1" noChangeArrowheads="1"/>
          </p:cNvSpPr>
          <p:nvPr>
            <p:ph type="sldNum"/>
          </p:nvPr>
        </p:nvSpPr>
        <p:spPr bwMode="auto">
          <a:xfrm>
            <a:off x="6553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
                <a:srgbClr val="898989"/>
              </a:buClr>
              <a:defRPr sz="1200">
                <a:solidFill>
                  <a:srgbClr val="898989"/>
                </a:solidFill>
              </a:defRPr>
            </a:lvl1pPr>
          </a:lstStyle>
          <a:p>
            <a:fld id="{718A4FFB-0DAD-442D-9FFB-054545F1CE73}" type="slidenum">
              <a:rPr lang="en-CA"/>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2pPr>
      <a:lvl3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3pPr>
      <a:lvl4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4pPr>
      <a:lvl5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5pPr>
      <a:lvl6pPr marL="4572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6pPr>
      <a:lvl7pPr marL="9144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7pPr>
      <a:lvl8pPr marL="13716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8pPr>
      <a:lvl9pPr marL="18288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9pPr>
    </p:titleStyle>
    <p:bodyStyle>
      <a:lvl1pPr marL="341313" indent="-341313" algn="l" defTabSz="449263" rtl="0" eaLnBrk="0" fontAlgn="base" hangingPunct="0">
        <a:spcBef>
          <a:spcPts val="800"/>
        </a:spcBef>
        <a:spcAft>
          <a:spcPct val="0"/>
        </a:spcAft>
        <a:buClr>
          <a:srgbClr val="000000"/>
        </a:buClr>
        <a:buSzPct val="100000"/>
        <a:buFont typeface="Arial" pitchFamily="34" charset="0"/>
        <a:buChar char="•"/>
        <a:defRPr sz="3200">
          <a:solidFill>
            <a:srgbClr val="000000"/>
          </a:solidFill>
          <a:latin typeface="+mn-lt"/>
          <a:ea typeface="+mn-ea"/>
          <a:cs typeface="+mn-cs"/>
        </a:defRPr>
      </a:lvl1pPr>
      <a:lvl2pPr marL="741363" indent="-284163" algn="l" defTabSz="449263" rtl="0" eaLnBrk="0" fontAlgn="base" hangingPunct="0">
        <a:spcBef>
          <a:spcPts val="700"/>
        </a:spcBef>
        <a:spcAft>
          <a:spcPct val="0"/>
        </a:spcAft>
        <a:buClr>
          <a:srgbClr val="000000"/>
        </a:buClr>
        <a:buSzPct val="100000"/>
        <a:buFont typeface="Arial" pitchFamily="34" charset="0"/>
        <a:buChar char="–"/>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Arial" pitchFamily="34" charset="0"/>
        <a:buChar char="•"/>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wm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gi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gi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assic_silversword.jpg"/>
          <p:cNvPicPr>
            <a:picLocks noChangeAspect="1"/>
          </p:cNvPicPr>
          <p:nvPr/>
        </p:nvPicPr>
        <p:blipFill>
          <a:blip r:embed="rId2"/>
          <a:srcRect r="12198"/>
          <a:stretch>
            <a:fillRect/>
          </a:stretch>
        </p:blipFill>
        <p:spPr>
          <a:xfrm>
            <a:off x="4217400" y="152400"/>
            <a:ext cx="2133600" cy="3240000"/>
          </a:xfrm>
          <a:prstGeom prst="rect">
            <a:avLst/>
          </a:prstGeom>
        </p:spPr>
      </p:pic>
      <p:pic>
        <p:nvPicPr>
          <p:cNvPr id="7" name="Picture 6" descr="Dubautia_scabra.jpg"/>
          <p:cNvPicPr>
            <a:picLocks noChangeAspect="1"/>
          </p:cNvPicPr>
          <p:nvPr/>
        </p:nvPicPr>
        <p:blipFill>
          <a:blip r:embed="rId3"/>
          <a:srcRect l="22931"/>
          <a:stretch>
            <a:fillRect/>
          </a:stretch>
        </p:blipFill>
        <p:spPr>
          <a:xfrm>
            <a:off x="4191000" y="4648200"/>
            <a:ext cx="2160000" cy="2102000"/>
          </a:xfrm>
          <a:prstGeom prst="rect">
            <a:avLst/>
          </a:prstGeom>
        </p:spPr>
      </p:pic>
      <p:sp>
        <p:nvSpPr>
          <p:cNvPr id="9" name="TextBox 8"/>
          <p:cNvSpPr txBox="1"/>
          <p:nvPr/>
        </p:nvSpPr>
        <p:spPr>
          <a:xfrm>
            <a:off x="304800" y="381000"/>
            <a:ext cx="3657600" cy="5909309"/>
          </a:xfrm>
          <a:prstGeom prst="rect">
            <a:avLst/>
          </a:prstGeom>
          <a:noFill/>
        </p:spPr>
        <p:txBody>
          <a:bodyPr wrap="square" rtlCol="0">
            <a:spAutoFit/>
          </a:bodyPr>
          <a:lstStyle/>
          <a:p>
            <a:r>
              <a:rPr lang="en-US" sz="2400" dirty="0" smtClean="0"/>
              <a:t>Plants of the day:</a:t>
            </a:r>
          </a:p>
          <a:p>
            <a:endParaRPr lang="en-US" sz="2400" dirty="0" smtClean="0"/>
          </a:p>
          <a:p>
            <a:r>
              <a:rPr lang="en-US" sz="2400" dirty="0" smtClean="0"/>
              <a:t>Hawaiian </a:t>
            </a:r>
            <a:r>
              <a:rPr lang="en-US" sz="2400" dirty="0" err="1" smtClean="0"/>
              <a:t>Silversword</a:t>
            </a:r>
            <a:r>
              <a:rPr lang="en-US" sz="2400" dirty="0" smtClean="0"/>
              <a:t> alliance (</a:t>
            </a:r>
            <a:r>
              <a:rPr lang="en-US" sz="2400" dirty="0" err="1" smtClean="0"/>
              <a:t>Madiinae</a:t>
            </a:r>
            <a:r>
              <a:rPr lang="en-US" sz="2400" dirty="0" smtClean="0"/>
              <a:t>)</a:t>
            </a:r>
          </a:p>
          <a:p>
            <a:endParaRPr lang="en-US" sz="2200" dirty="0" smtClean="0"/>
          </a:p>
          <a:p>
            <a:pPr>
              <a:spcAft>
                <a:spcPts val="1200"/>
              </a:spcAft>
              <a:buClr>
                <a:schemeClr val="bg1"/>
              </a:buClr>
              <a:buFontTx/>
              <a:buChar char="-"/>
            </a:pPr>
            <a:r>
              <a:rPr lang="en-US" sz="2200" dirty="0" smtClean="0"/>
              <a:t> all descended from a common ancestor (an annual herbaceous tarweed)</a:t>
            </a:r>
          </a:p>
          <a:p>
            <a:pPr>
              <a:spcAft>
                <a:spcPts val="1200"/>
              </a:spcAft>
              <a:buClr>
                <a:schemeClr val="bg1"/>
              </a:buClr>
              <a:buFontTx/>
              <a:buChar char="-"/>
            </a:pPr>
            <a:r>
              <a:rPr lang="en-US" sz="2200" dirty="0" smtClean="0"/>
              <a:t> 30 species in 4.5–6 </a:t>
            </a:r>
            <a:r>
              <a:rPr lang="en-US" sz="2200" dirty="0" err="1" smtClean="0"/>
              <a:t>Myr</a:t>
            </a:r>
            <a:endParaRPr lang="en-US" sz="2200" dirty="0" smtClean="0"/>
          </a:p>
          <a:p>
            <a:pPr>
              <a:spcAft>
                <a:spcPts val="1200"/>
              </a:spcAft>
              <a:buClr>
                <a:schemeClr val="bg1"/>
              </a:buClr>
              <a:buFontTx/>
              <a:buChar char="-"/>
            </a:pPr>
            <a:r>
              <a:rPr lang="en-US" sz="2200" dirty="0" smtClean="0"/>
              <a:t> trees, shrubs, mat-plants, cushion plants, rosette plants, lianas</a:t>
            </a:r>
          </a:p>
          <a:p>
            <a:pPr>
              <a:spcAft>
                <a:spcPts val="1200"/>
              </a:spcAft>
              <a:buClr>
                <a:schemeClr val="bg1"/>
              </a:buClr>
              <a:buFontTx/>
              <a:buChar char="-"/>
            </a:pPr>
            <a:r>
              <a:rPr lang="en-US" sz="2200" dirty="0" smtClean="0"/>
              <a:t> high alpine to near sea level</a:t>
            </a:r>
          </a:p>
          <a:p>
            <a:pPr>
              <a:spcAft>
                <a:spcPts val="1200"/>
              </a:spcAft>
              <a:buClr>
                <a:schemeClr val="bg1"/>
              </a:buClr>
              <a:buFontTx/>
              <a:buChar char="-"/>
            </a:pPr>
            <a:r>
              <a:rPr lang="en-US" sz="2200" dirty="0" smtClean="0"/>
              <a:t> habitats with &lt;4 to &gt;123 cm annual precipitation</a:t>
            </a:r>
          </a:p>
        </p:txBody>
      </p:sp>
      <p:pic>
        <p:nvPicPr>
          <p:cNvPr id="10" name="Picture 9" descr="dreti_habit.jpg"/>
          <p:cNvPicPr>
            <a:picLocks noChangeAspect="1"/>
          </p:cNvPicPr>
          <p:nvPr/>
        </p:nvPicPr>
        <p:blipFill>
          <a:blip r:embed="rId4"/>
          <a:stretch>
            <a:fillRect/>
          </a:stretch>
        </p:blipFill>
        <p:spPr>
          <a:xfrm>
            <a:off x="6477000" y="3505200"/>
            <a:ext cx="2126250" cy="3240000"/>
          </a:xfrm>
          <a:prstGeom prst="rect">
            <a:avLst/>
          </a:prstGeom>
        </p:spPr>
      </p:pic>
      <p:pic>
        <p:nvPicPr>
          <p:cNvPr id="11" name="Picture 10" descr="dret_x_dsca_mid.jpg"/>
          <p:cNvPicPr>
            <a:picLocks noChangeAspect="1"/>
          </p:cNvPicPr>
          <p:nvPr/>
        </p:nvPicPr>
        <p:blipFill>
          <a:blip r:embed="rId5"/>
          <a:stretch>
            <a:fillRect/>
          </a:stretch>
        </p:blipFill>
        <p:spPr>
          <a:xfrm>
            <a:off x="6477000" y="152400"/>
            <a:ext cx="2160000" cy="3240000"/>
          </a:xfrm>
          <a:prstGeom prst="rect">
            <a:avLst/>
          </a:prstGeom>
        </p:spPr>
      </p:pic>
      <p:pic>
        <p:nvPicPr>
          <p:cNvPr id="12" name="Picture 11" descr="dscl_fl_cu.jpg"/>
          <p:cNvPicPr>
            <a:picLocks noChangeAspect="1"/>
          </p:cNvPicPr>
          <p:nvPr/>
        </p:nvPicPr>
        <p:blipFill>
          <a:blip r:embed="rId6"/>
          <a:stretch>
            <a:fillRect/>
          </a:stretch>
        </p:blipFill>
        <p:spPr>
          <a:xfrm>
            <a:off x="4191000" y="3505200"/>
            <a:ext cx="2160000" cy="1440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52400" y="1676400"/>
            <a:ext cx="8763000" cy="4724400"/>
          </a:xfrm>
        </p:spPr>
        <p:txBody>
          <a:bodyPr/>
          <a:lstStyle/>
          <a:p>
            <a:pPr eaLnBrk="1" hangingPunct="1">
              <a:buClrTx/>
              <a:buNone/>
            </a:pPr>
            <a:r>
              <a:rPr lang="en-US" sz="2400" dirty="0" err="1" smtClean="0">
                <a:solidFill>
                  <a:srgbClr val="FFFFFF"/>
                </a:solidFill>
              </a:rPr>
              <a:t>Barnosky</a:t>
            </a:r>
            <a:r>
              <a:rPr lang="en-US" sz="2400" dirty="0" smtClean="0">
                <a:solidFill>
                  <a:srgbClr val="FFFFFF"/>
                </a:solidFill>
              </a:rPr>
              <a:t> (2001) suggests that the different models may operate at different spatial &amp; temporal scales</a:t>
            </a:r>
          </a:p>
          <a:p>
            <a:pPr lvl="1" eaLnBrk="1" hangingPunct="1">
              <a:buClrTx/>
            </a:pPr>
            <a:r>
              <a:rPr lang="en-US" sz="2000" dirty="0" smtClean="0">
                <a:solidFill>
                  <a:srgbClr val="FFFFFF"/>
                </a:solidFill>
              </a:rPr>
              <a:t>Red Queen works best for short-term, ecosystem-scale processes, but these local patterns may be overwhelmed at larger scales where ‘random geological events’ have large effects </a:t>
            </a:r>
          </a:p>
          <a:p>
            <a:pPr lvl="1" eaLnBrk="1" hangingPunct="1">
              <a:buClrTx/>
            </a:pPr>
            <a:endParaRPr lang="en-US" sz="2000" dirty="0" smtClean="0">
              <a:solidFill>
                <a:srgbClr val="FFFFFF"/>
              </a:solidFill>
            </a:endParaRPr>
          </a:p>
          <a:p>
            <a:pPr lvl="1" eaLnBrk="1" hangingPunct="1">
              <a:buClrTx/>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eaLnBrk="1" hangingPunct="1">
              <a:buClrTx/>
              <a:buNone/>
            </a:pPr>
            <a:endParaRPr lang="en-US" sz="2400" dirty="0" smtClean="0">
              <a:solidFill>
                <a:srgbClr val="FFFFFF"/>
              </a:solidFill>
            </a:endParaRPr>
          </a:p>
          <a:p>
            <a:pPr eaLnBrk="1" hangingPunct="1">
              <a:buClrTx/>
              <a:buFont typeface="Arial" pitchFamily="34" charset="0"/>
              <a:buNone/>
            </a:pPr>
            <a:endParaRPr lang="en-US" sz="2400" dirty="0" smtClean="0">
              <a:solidFill>
                <a:srgbClr val="FFFFFF"/>
              </a:solidFill>
            </a:endParaRPr>
          </a:p>
        </p:txBody>
      </p:sp>
      <p:grpSp>
        <p:nvGrpSpPr>
          <p:cNvPr id="2" name="Group 3"/>
          <p:cNvGrpSpPr>
            <a:grpSpLocks/>
          </p:cNvGrpSpPr>
          <p:nvPr/>
        </p:nvGrpSpPr>
        <p:grpSpPr bwMode="auto">
          <a:xfrm>
            <a:off x="0" y="0"/>
            <a:ext cx="9144000" cy="1524000"/>
            <a:chOff x="0" y="0"/>
            <a:chExt cx="5760" cy="960"/>
          </a:xfrm>
        </p:grpSpPr>
        <p:sp>
          <p:nvSpPr>
            <p:cNvPr id="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447800" y="228600"/>
            <a:ext cx="6934200" cy="1066800"/>
          </a:xfrm>
          <a:prstGeom prst="rect">
            <a:avLst/>
          </a:prstGeom>
          <a:noFill/>
          <a:ln w="9525">
            <a:noFill/>
            <a:miter lim="800000"/>
            <a:headEnd/>
            <a:tailEnd/>
          </a:ln>
        </p:spPr>
        <p:txBody>
          <a:bodyPr/>
          <a:lstStyle/>
          <a:p>
            <a:pPr marL="342900" indent="-342900" algn="ctr">
              <a:spcBef>
                <a:spcPct val="20000"/>
              </a:spcBef>
            </a:pPr>
            <a:r>
              <a:rPr lang="en-US" sz="3600" dirty="0"/>
              <a:t>Red Queen </a:t>
            </a:r>
            <a:r>
              <a:rPr lang="en-US" sz="3600" dirty="0" smtClean="0"/>
              <a:t>vs. Court Jester</a:t>
            </a:r>
            <a:endParaRPr lang="en-US" i="1" dirty="0"/>
          </a:p>
        </p:txBody>
      </p:sp>
      <p:grpSp>
        <p:nvGrpSpPr>
          <p:cNvPr id="10" name="Group 9"/>
          <p:cNvGrpSpPr/>
          <p:nvPr/>
        </p:nvGrpSpPr>
        <p:grpSpPr>
          <a:xfrm>
            <a:off x="2619000" y="3859800"/>
            <a:ext cx="3906000" cy="2520000"/>
            <a:chOff x="2619000" y="3859800"/>
            <a:chExt cx="3906000" cy="2520000"/>
          </a:xfrm>
        </p:grpSpPr>
        <p:pic>
          <p:nvPicPr>
            <p:cNvPr id="8" name="Picture 7" descr="Benton_F1.large.jpg"/>
            <p:cNvPicPr>
              <a:picLocks noChangeAspect="1"/>
            </p:cNvPicPr>
            <p:nvPr/>
          </p:nvPicPr>
          <p:blipFill>
            <a:blip r:embed="rId4"/>
            <a:srcRect l="126" t="55556" r="126"/>
            <a:stretch>
              <a:fillRect/>
            </a:stretch>
          </p:blipFill>
          <p:spPr>
            <a:xfrm>
              <a:off x="2619000" y="3859800"/>
              <a:ext cx="3906000" cy="2520000"/>
            </a:xfrm>
            <a:prstGeom prst="rect">
              <a:avLst/>
            </a:prstGeom>
          </p:spPr>
        </p:pic>
        <p:sp>
          <p:nvSpPr>
            <p:cNvPr id="9" name="TextBox 8"/>
            <p:cNvSpPr txBox="1"/>
            <p:nvPr/>
          </p:nvSpPr>
          <p:spPr>
            <a:xfrm>
              <a:off x="5094553" y="3886200"/>
              <a:ext cx="1382447" cy="369332"/>
            </a:xfrm>
            <a:prstGeom prst="rect">
              <a:avLst/>
            </a:prstGeom>
            <a:noFill/>
          </p:spPr>
          <p:txBody>
            <a:bodyPr wrap="none" rtlCol="0">
              <a:spAutoFit/>
            </a:bodyPr>
            <a:lstStyle/>
            <a:p>
              <a:r>
                <a:rPr lang="en-US" dirty="0" smtClean="0">
                  <a:solidFill>
                    <a:srgbClr val="000000"/>
                  </a:solidFill>
                </a:rPr>
                <a:t>Benton 2009</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 y="0"/>
            <a:ext cx="5010899" cy="6858000"/>
          </a:xfrm>
          <a:prstGeom prst="rect">
            <a:avLst/>
          </a:prstGeom>
          <a:noFill/>
          <a:ln w="9525">
            <a:noFill/>
            <a:round/>
            <a:headEnd/>
            <a:tailEnd/>
          </a:ln>
          <a:effectLst/>
        </p:spPr>
      </p:pic>
      <p:sp>
        <p:nvSpPr>
          <p:cNvPr id="5" name="Content Placeholder 4"/>
          <p:cNvSpPr>
            <a:spLocks noGrp="1"/>
          </p:cNvSpPr>
          <p:nvPr>
            <p:ph sz="half" idx="2"/>
          </p:nvPr>
        </p:nvSpPr>
        <p:spPr>
          <a:xfrm>
            <a:off x="5334000" y="228600"/>
            <a:ext cx="3505200" cy="4112096"/>
          </a:xfrm>
        </p:spPr>
        <p:txBody>
          <a:bodyPr/>
          <a:lstStyle/>
          <a:p>
            <a:pPr marL="0" algn="ctr">
              <a:buNone/>
            </a:pPr>
            <a:r>
              <a:rPr lang="en-CA" sz="3200" dirty="0" smtClean="0">
                <a:solidFill>
                  <a:schemeClr val="bg1"/>
                </a:solidFill>
              </a:rPr>
              <a:t>Observation:</a:t>
            </a:r>
          </a:p>
          <a:p>
            <a:pPr marL="0" algn="ctr">
              <a:buNone/>
            </a:pPr>
            <a:r>
              <a:rPr lang="en-CA" sz="3200" dirty="0" smtClean="0">
                <a:solidFill>
                  <a:schemeClr val="bg1"/>
                </a:solidFill>
              </a:rPr>
              <a:t>there are some particularly diverse, species-rich </a:t>
            </a:r>
            <a:r>
              <a:rPr lang="en-CA" sz="3200" dirty="0" err="1" smtClean="0">
                <a:solidFill>
                  <a:schemeClr val="bg1"/>
                </a:solidFill>
              </a:rPr>
              <a:t>clades</a:t>
            </a:r>
            <a:endParaRPr lang="en-CA" sz="3200" dirty="0" smtClean="0">
              <a:solidFill>
                <a:schemeClr val="bg1"/>
              </a:solidFill>
            </a:endParaRPr>
          </a:p>
          <a:p>
            <a:pPr marL="0" algn="ctr">
              <a:buNone/>
            </a:pPr>
            <a:r>
              <a:rPr lang="en-CA" sz="3200" dirty="0" smtClean="0">
                <a:solidFill>
                  <a:schemeClr val="bg1"/>
                </a:solidFill>
              </a:rPr>
              <a:t>AND</a:t>
            </a:r>
          </a:p>
          <a:p>
            <a:pPr marL="0" algn="ctr">
              <a:buNone/>
            </a:pPr>
            <a:r>
              <a:rPr lang="en-CA" sz="3200" dirty="0" smtClean="0">
                <a:solidFill>
                  <a:schemeClr val="bg1"/>
                </a:solidFill>
              </a:rPr>
              <a:t>there are some species-poor </a:t>
            </a:r>
            <a:r>
              <a:rPr lang="en-CA" sz="3200" dirty="0" err="1" smtClean="0">
                <a:solidFill>
                  <a:schemeClr val="bg1"/>
                </a:solidFill>
              </a:rPr>
              <a:t>clades</a:t>
            </a:r>
            <a:endParaRPr lang="en-CA" sz="3200" dirty="0" smtClean="0">
              <a:solidFill>
                <a:schemeClr val="bg1"/>
              </a:solidFill>
            </a:endParaRPr>
          </a:p>
        </p:txBody>
      </p:sp>
      <p:pic>
        <p:nvPicPr>
          <p:cNvPr id="4" name="Picture 3" descr="318348303_27fc2eca77"/>
          <p:cNvPicPr>
            <a:picLocks noChangeAspect="1" noChangeArrowheads="1"/>
          </p:cNvPicPr>
          <p:nvPr/>
        </p:nvPicPr>
        <p:blipFill>
          <a:blip r:embed="rId4"/>
          <a:srcRect/>
          <a:stretch>
            <a:fillRect/>
          </a:stretch>
        </p:blipFill>
        <p:spPr bwMode="auto">
          <a:xfrm>
            <a:off x="5486400" y="4267200"/>
            <a:ext cx="3323908" cy="216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Why are some clades more diverse?</a:t>
            </a:r>
          </a:p>
        </p:txBody>
      </p:sp>
      <p:grpSp>
        <p:nvGrpSpPr>
          <p:cNvPr id="17411" name="Group 2"/>
          <p:cNvGrpSpPr>
            <a:grpSpLocks/>
          </p:cNvGrpSpPr>
          <p:nvPr/>
        </p:nvGrpSpPr>
        <p:grpSpPr bwMode="auto">
          <a:xfrm>
            <a:off x="182563" y="1477963"/>
            <a:ext cx="8796337" cy="4999037"/>
            <a:chOff x="115" y="1035"/>
            <a:chExt cx="5541" cy="3149"/>
          </a:xfrm>
        </p:grpSpPr>
        <p:pic>
          <p:nvPicPr>
            <p:cNvPr id="17412" name="Picture 3"/>
            <p:cNvPicPr>
              <a:picLocks noChangeAspect="1" noChangeArrowheads="1"/>
            </p:cNvPicPr>
            <p:nvPr/>
          </p:nvPicPr>
          <p:blipFill>
            <a:blip r:embed="rId3" cstate="print"/>
            <a:srcRect/>
            <a:stretch>
              <a:fillRect/>
            </a:stretch>
          </p:blipFill>
          <p:spPr bwMode="auto">
            <a:xfrm>
              <a:off x="115" y="1035"/>
              <a:ext cx="5542" cy="3150"/>
            </a:xfrm>
            <a:prstGeom prst="rect">
              <a:avLst/>
            </a:prstGeom>
            <a:noFill/>
            <a:ln w="9525">
              <a:noFill/>
              <a:round/>
              <a:headEnd/>
              <a:tailEnd/>
            </a:ln>
          </p:spPr>
        </p:pic>
        <p:sp>
          <p:nvSpPr>
            <p:cNvPr id="17413" name="Text Box 4"/>
            <p:cNvSpPr txBox="1">
              <a:spLocks noChangeArrowheads="1"/>
            </p:cNvSpPr>
            <p:nvPr/>
          </p:nvSpPr>
          <p:spPr bwMode="auto">
            <a:xfrm>
              <a:off x="115" y="1035"/>
              <a:ext cx="5542" cy="3150"/>
            </a:xfrm>
            <a:prstGeom prst="rect">
              <a:avLst/>
            </a:prstGeom>
            <a:noFill/>
            <a:ln w="9525">
              <a:noFill/>
              <a:round/>
              <a:headEnd/>
              <a:tailEnd/>
            </a:ln>
          </p:spPr>
          <p:txBody>
            <a:bodyPr wrap="none" anchor="ct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rthern_icesheet_hg.png"/>
          <p:cNvPicPr>
            <a:picLocks noChangeAspect="1"/>
          </p:cNvPicPr>
          <p:nvPr/>
        </p:nvPicPr>
        <p:blipFill>
          <a:blip r:embed="rId3"/>
          <a:stretch>
            <a:fillRect/>
          </a:stretch>
        </p:blipFill>
        <p:spPr>
          <a:xfrm rot="5400000">
            <a:off x="5967536" y="3575298"/>
            <a:ext cx="3435804" cy="2520000"/>
          </a:xfrm>
          <a:prstGeom prst="rect">
            <a:avLst/>
          </a:prstGeom>
        </p:spPr>
      </p:pic>
      <p:sp>
        <p:nvSpPr>
          <p:cNvPr id="2" name="Title 1"/>
          <p:cNvSpPr>
            <a:spLocks noGrp="1"/>
          </p:cNvSpPr>
          <p:nvPr>
            <p:ph type="title"/>
          </p:nvPr>
        </p:nvSpPr>
        <p:spPr/>
        <p:txBody>
          <a:bodyPr/>
          <a:lstStyle/>
          <a:p>
            <a:r>
              <a:rPr lang="en-CA" sz="2800" dirty="0" smtClean="0">
                <a:solidFill>
                  <a:schemeClr val="tx1"/>
                </a:solidFill>
              </a:rPr>
              <a:t>There are at least 3 different reasons for variation in species number between sister groups.</a:t>
            </a:r>
            <a:endParaRPr lang="en-CA" sz="2800" dirty="0">
              <a:solidFill>
                <a:schemeClr val="tx1"/>
              </a:solidFill>
            </a:endParaRPr>
          </a:p>
        </p:txBody>
      </p:sp>
      <p:sp>
        <p:nvSpPr>
          <p:cNvPr id="3" name="TextBox 2"/>
          <p:cNvSpPr txBox="1"/>
          <p:nvPr/>
        </p:nvSpPr>
        <p:spPr>
          <a:xfrm>
            <a:off x="179512" y="1484784"/>
            <a:ext cx="6156176" cy="4464496"/>
          </a:xfrm>
          <a:prstGeom prst="rect">
            <a:avLst/>
          </a:prstGeom>
          <a:noFill/>
        </p:spPr>
        <p:txBody>
          <a:bodyPr wrap="square" rtlCol="0">
            <a:noAutofit/>
          </a:bodyPr>
          <a:lstStyle/>
          <a:p>
            <a:pPr marL="457200" indent="-457200">
              <a:buClr>
                <a:schemeClr val="tx1"/>
              </a:buClr>
              <a:buAutoNum type="arabicPeriod"/>
            </a:pPr>
            <a:r>
              <a:rPr lang="en-CA" sz="2400" u="sng" dirty="0" smtClean="0">
                <a:solidFill>
                  <a:schemeClr val="tx1"/>
                </a:solidFill>
              </a:rPr>
              <a:t>Stochasticity</a:t>
            </a:r>
            <a:r>
              <a:rPr lang="en-CA" sz="2400" dirty="0" smtClean="0">
                <a:solidFill>
                  <a:schemeClr val="tx1"/>
                </a:solidFill>
              </a:rPr>
              <a:t>:   if speciation is random, then clades with more species are more likely </a:t>
            </a:r>
            <a:r>
              <a:rPr lang="en-CA" sz="2400" dirty="0" err="1" smtClean="0">
                <a:solidFill>
                  <a:schemeClr val="tx1"/>
                </a:solidFill>
              </a:rPr>
              <a:t>speciate</a:t>
            </a:r>
            <a:r>
              <a:rPr lang="en-CA" sz="2400" dirty="0" smtClean="0">
                <a:solidFill>
                  <a:schemeClr val="tx1"/>
                </a:solidFill>
              </a:rPr>
              <a:t> than clades with fewer species</a:t>
            </a:r>
          </a:p>
          <a:p>
            <a:pPr marL="457200" indent="-457200">
              <a:buClr>
                <a:schemeClr val="tx1"/>
              </a:buClr>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Extrinsic Factors</a:t>
            </a:r>
            <a:r>
              <a:rPr lang="en-CA" sz="2400" dirty="0" smtClean="0">
                <a:solidFill>
                  <a:schemeClr val="tx1"/>
                </a:solidFill>
              </a:rPr>
              <a:t>:  external factors, such as competition, climate, and geology, can affect speciation and extinction rates</a:t>
            </a:r>
          </a:p>
          <a:p>
            <a:pPr marL="457200" indent="-457200">
              <a:buClr>
                <a:schemeClr val="tx1"/>
              </a:buClr>
              <a:buFont typeface="+mj-lt"/>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Intrinsic Factors</a:t>
            </a:r>
            <a:r>
              <a:rPr lang="en-CA" sz="2400" dirty="0" smtClean="0">
                <a:solidFill>
                  <a:schemeClr val="tx1"/>
                </a:solidFill>
              </a:rPr>
              <a:t>:  a single trait, or combinations of traits, can affect a </a:t>
            </a:r>
            <a:r>
              <a:rPr lang="en-CA" sz="2400" dirty="0" err="1" smtClean="0">
                <a:solidFill>
                  <a:schemeClr val="tx1"/>
                </a:solidFill>
              </a:rPr>
              <a:t>clades</a:t>
            </a:r>
            <a:r>
              <a:rPr lang="en-CA" sz="2400" dirty="0" smtClean="0">
                <a:solidFill>
                  <a:schemeClr val="tx1"/>
                </a:solidFill>
              </a:rPr>
              <a:t>’ speciation and extinction rates</a:t>
            </a:r>
            <a:endParaRPr lang="en-CA" sz="2400" dirty="0">
              <a:solidFill>
                <a:schemeClr val="tx1"/>
              </a:solidFill>
            </a:endParaRPr>
          </a:p>
        </p:txBody>
      </p:sp>
      <p:pic>
        <p:nvPicPr>
          <p:cNvPr id="2050" name="Picture 2" descr="C:\Users\Emily Drummond\AppData\Local\Microsoft\Windows\Temporary Internet Files\Content.IE5\Q07JTPXV\MP900438684[1].jpg"/>
          <p:cNvPicPr>
            <a:picLocks noChangeAspect="1" noChangeArrowheads="1"/>
          </p:cNvPicPr>
          <p:nvPr/>
        </p:nvPicPr>
        <p:blipFill>
          <a:blip r:embed="rId4" cstate="print"/>
          <a:srcRect/>
          <a:stretch>
            <a:fillRect/>
          </a:stretch>
        </p:blipFill>
        <p:spPr bwMode="auto">
          <a:xfrm>
            <a:off x="6713190" y="1427633"/>
            <a:ext cx="2232248" cy="1488165"/>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260648"/>
            <a:ext cx="8820472" cy="1077218"/>
          </a:xfrm>
          <a:prstGeom prst="rect">
            <a:avLst/>
          </a:prstGeom>
        </p:spPr>
        <p:txBody>
          <a:bodyPr wrap="square">
            <a:spAutoFit/>
          </a:bodyPr>
          <a:lstStyle/>
          <a:p>
            <a:r>
              <a:rPr lang="en-CA" sz="3200" u="sng" dirty="0" smtClean="0">
                <a:solidFill>
                  <a:schemeClr val="tx1"/>
                </a:solidFill>
              </a:rPr>
              <a:t>Adaptive radiation</a:t>
            </a:r>
            <a:r>
              <a:rPr lang="en-CA" sz="3200" dirty="0" smtClean="0">
                <a:solidFill>
                  <a:schemeClr val="tx1"/>
                </a:solidFill>
              </a:rPr>
              <a:t>:  the evolution of ecological diversity within a rapidly multiplying lineage</a:t>
            </a:r>
            <a:endParaRPr lang="en-CA" sz="3200" dirty="0">
              <a:solidFill>
                <a:schemeClr val="tx1"/>
              </a:solidFill>
            </a:endParaRPr>
          </a:p>
        </p:txBody>
      </p:sp>
      <p:pic>
        <p:nvPicPr>
          <p:cNvPr id="3" name="Picture 3"/>
          <p:cNvPicPr>
            <a:picLocks noChangeAspect="1" noChangeArrowheads="1"/>
          </p:cNvPicPr>
          <p:nvPr/>
        </p:nvPicPr>
        <p:blipFill>
          <a:blip r:embed="rId3" cstate="print"/>
          <a:srcRect/>
          <a:stretch>
            <a:fillRect/>
          </a:stretch>
        </p:blipFill>
        <p:spPr bwMode="auto">
          <a:xfrm>
            <a:off x="395536" y="1450652"/>
            <a:ext cx="3895282" cy="5331148"/>
          </a:xfrm>
          <a:prstGeom prst="rect">
            <a:avLst/>
          </a:prstGeom>
          <a:noFill/>
          <a:ln w="9525">
            <a:noFill/>
            <a:round/>
            <a:headEnd/>
            <a:tailEnd/>
          </a:ln>
          <a:effectLst/>
        </p:spPr>
      </p:pic>
      <p:sp>
        <p:nvSpPr>
          <p:cNvPr id="4" name="TextBox 3"/>
          <p:cNvSpPr txBox="1"/>
          <p:nvPr/>
        </p:nvSpPr>
        <p:spPr>
          <a:xfrm>
            <a:off x="4572000" y="1659553"/>
            <a:ext cx="4191000" cy="4524315"/>
          </a:xfrm>
          <a:prstGeom prst="rect">
            <a:avLst/>
          </a:prstGeom>
          <a:noFill/>
        </p:spPr>
        <p:txBody>
          <a:bodyPr wrap="square" rtlCol="0">
            <a:spAutoFit/>
          </a:bodyPr>
          <a:lstStyle/>
          <a:p>
            <a:r>
              <a:rPr lang="en-CA" sz="2400" dirty="0" smtClean="0">
                <a:solidFill>
                  <a:schemeClr val="tx1"/>
                </a:solidFill>
              </a:rPr>
              <a:t>George G. Simpson (famous </a:t>
            </a:r>
            <a:r>
              <a:rPr lang="en-CA" sz="2400" dirty="0" err="1" smtClean="0">
                <a:solidFill>
                  <a:schemeClr val="tx1"/>
                </a:solidFill>
              </a:rPr>
              <a:t>paleontologist</a:t>
            </a:r>
            <a:r>
              <a:rPr lang="en-CA" sz="2400" dirty="0" smtClean="0">
                <a:solidFill>
                  <a:schemeClr val="tx1"/>
                </a:solidFill>
              </a:rPr>
              <a:t>, founder of the modern synthesis) first described this term.</a:t>
            </a:r>
          </a:p>
          <a:p>
            <a:endParaRPr lang="en-CA" sz="2400" dirty="0" smtClean="0">
              <a:solidFill>
                <a:schemeClr val="tx1"/>
              </a:solidFill>
            </a:endParaRPr>
          </a:p>
          <a:p>
            <a:r>
              <a:rPr lang="en-CA" sz="2400" dirty="0" smtClean="0">
                <a:solidFill>
                  <a:schemeClr val="tx1"/>
                </a:solidFill>
              </a:rPr>
              <a:t>Adaptive radiations result from </a:t>
            </a:r>
            <a:r>
              <a:rPr lang="en-CA" sz="2400" b="1" dirty="0" smtClean="0">
                <a:solidFill>
                  <a:schemeClr val="tx1"/>
                </a:solidFill>
              </a:rPr>
              <a:t>diversification accelerated by ecological opportunity</a:t>
            </a:r>
            <a:endParaRPr lang="en-CA" sz="2400" dirty="0" smtClean="0">
              <a:solidFill>
                <a:schemeClr val="tx1"/>
              </a:solidFill>
            </a:endParaRPr>
          </a:p>
          <a:p>
            <a:r>
              <a:rPr lang="en-CA" sz="2400" dirty="0" smtClean="0">
                <a:solidFill>
                  <a:schemeClr val="tx1"/>
                </a:solidFill>
              </a:rPr>
              <a:t>	- new environment</a:t>
            </a:r>
          </a:p>
          <a:p>
            <a:r>
              <a:rPr lang="en-CA" sz="2400" dirty="0" smtClean="0">
                <a:solidFill>
                  <a:schemeClr val="tx1"/>
                </a:solidFill>
              </a:rPr>
              <a:t>	- extinction of competitors</a:t>
            </a:r>
          </a:p>
          <a:p>
            <a:r>
              <a:rPr lang="en-CA" sz="2400" dirty="0" smtClean="0">
                <a:solidFill>
                  <a:schemeClr val="tx1"/>
                </a:solidFill>
              </a:rPr>
              <a:t>	- new way of life (e.g. key 		innovations)</a:t>
            </a:r>
            <a:endParaRPr lang="en-CA" sz="24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000" dirty="0" smtClean="0">
                <a:solidFill>
                  <a:schemeClr val="tx1"/>
                </a:solidFill>
              </a:rPr>
              <a:t>This view is echoed by Verne Grant…</a:t>
            </a:r>
            <a:endParaRPr lang="en-CA" sz="4000" dirty="0">
              <a:solidFill>
                <a:schemeClr val="tx1"/>
              </a:solidFill>
            </a:endParaRPr>
          </a:p>
        </p:txBody>
      </p:sp>
      <p:sp>
        <p:nvSpPr>
          <p:cNvPr id="3" name="Content Placeholder 2"/>
          <p:cNvSpPr>
            <a:spLocks noGrp="1"/>
          </p:cNvSpPr>
          <p:nvPr>
            <p:ph idx="1"/>
          </p:nvPr>
        </p:nvSpPr>
        <p:spPr/>
        <p:txBody>
          <a:bodyPr/>
          <a:lstStyle/>
          <a:p>
            <a:pPr marL="0">
              <a:buNone/>
            </a:pPr>
            <a:r>
              <a:rPr lang="en-CA" sz="2400" dirty="0" smtClean="0">
                <a:solidFill>
                  <a:schemeClr val="tx1"/>
                </a:solidFill>
              </a:rPr>
              <a:t>“When a species succeeds in establishing itself in a […] new habitat, it gains an </a:t>
            </a:r>
            <a:r>
              <a:rPr lang="en-CA" sz="2400" b="1" dirty="0" smtClean="0">
                <a:solidFill>
                  <a:schemeClr val="tx1"/>
                </a:solidFill>
              </a:rPr>
              <a:t>ecological opportunity</a:t>
            </a:r>
            <a:r>
              <a:rPr lang="en-CA" sz="2400" dirty="0" smtClean="0">
                <a:solidFill>
                  <a:schemeClr val="tx1"/>
                </a:solidFill>
              </a:rPr>
              <a:t> for expansion and diversification. [It] may respond to this opportunity by giving rise to […] daughter species adapted to different niches within the territory or habitat.  These daughter species become the ancestors of […] new daughter species. The group enters its second phase of development, the phase of proliferation.”</a:t>
            </a:r>
          </a:p>
          <a:p>
            <a:pPr marL="0">
              <a:buNone/>
            </a:pPr>
            <a:r>
              <a:rPr lang="en-CA" sz="2400" b="1" dirty="0" smtClean="0">
                <a:solidFill>
                  <a:schemeClr val="tx1"/>
                </a:solidFill>
              </a:rPr>
              <a:t>“Adaptive radiation is the pattern of evolution in this phase of proliferation</a:t>
            </a:r>
            <a:r>
              <a:rPr lang="en-CA" sz="2400" dirty="0" smtClean="0">
                <a:solidFill>
                  <a:schemeClr val="tx1"/>
                </a:solidFill>
              </a:rPr>
              <a:t>. And speciation is the dominant mode of evolution in adaptive radiation.”  (1977: </a:t>
            </a:r>
            <a:r>
              <a:rPr lang="en-CA" sz="2400" dirty="0" err="1" smtClean="0">
                <a:solidFill>
                  <a:schemeClr val="tx1"/>
                </a:solidFill>
              </a:rPr>
              <a:t>p</a:t>
            </a:r>
            <a:r>
              <a:rPr lang="en-CA" sz="2400" dirty="0" smtClean="0">
                <a:solidFill>
                  <a:schemeClr val="tx1"/>
                </a:solidFill>
              </a:rPr>
              <a:t>. 309)</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Identifying 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single 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kern="0" dirty="0" smtClean="0">
                <a:solidFill>
                  <a:schemeClr val="tx1"/>
                </a:solidFill>
                <a:latin typeface="+mn-lt"/>
              </a:rPr>
              <a:t>phenotypes must be correlated with environments and increase fitness in “home” environment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79388" y="5899150"/>
            <a:ext cx="8883650" cy="958850"/>
          </a:xfrm>
          <a:prstGeom prst="rect">
            <a:avLst/>
          </a:prstGeom>
          <a:noFill/>
          <a:ln w="9525">
            <a:noFill/>
            <a:round/>
            <a:headEnd/>
            <a:tailEnd/>
          </a:ln>
          <a:effec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000" dirty="0" smtClean="0">
                <a:solidFill>
                  <a:schemeClr val="tx1"/>
                </a:solidFill>
                <a:latin typeface="Calibri (Body)" pitchFamily="32" charset="0"/>
                <a:ea typeface="Calibri (Body)" pitchFamily="32" charset="0"/>
                <a:cs typeface="Calibri (Body)" pitchFamily="32" charset="0"/>
              </a:rPr>
              <a:t>The Hawaiian </a:t>
            </a:r>
            <a:r>
              <a:rPr lang="en-CA" sz="2000" dirty="0" err="1" smtClean="0">
                <a:solidFill>
                  <a:schemeClr val="tx1"/>
                </a:solidFill>
                <a:latin typeface="Calibri (Body)" pitchFamily="32" charset="0"/>
                <a:ea typeface="Calibri (Body)" pitchFamily="32" charset="0"/>
                <a:cs typeface="Calibri (Body)" pitchFamily="32" charset="0"/>
              </a:rPr>
              <a:t>silversword</a:t>
            </a:r>
            <a:r>
              <a:rPr lang="en-CA" sz="2000" dirty="0" smtClean="0">
                <a:solidFill>
                  <a:schemeClr val="tx1"/>
                </a:solidFill>
                <a:latin typeface="Calibri (Body)" pitchFamily="32" charset="0"/>
                <a:ea typeface="Calibri (Body)" pitchFamily="32" charset="0"/>
                <a:cs typeface="Calibri (Body)" pitchFamily="32" charset="0"/>
              </a:rPr>
              <a:t> alliance: “the greatest living example of adaptive radiation in plants” (Schluter 2000, </a:t>
            </a:r>
            <a:r>
              <a:rPr lang="en-CA" sz="2000" dirty="0" err="1" smtClean="0">
                <a:solidFill>
                  <a:schemeClr val="tx1"/>
                </a:solidFill>
                <a:latin typeface="Calibri (Body)" pitchFamily="32" charset="0"/>
                <a:ea typeface="Calibri (Body)" pitchFamily="32" charset="0"/>
                <a:cs typeface="Calibri (Body)" pitchFamily="32" charset="0"/>
              </a:rPr>
              <a:t>p</a:t>
            </a:r>
            <a:r>
              <a:rPr lang="en-CA" sz="2000" dirty="0" smtClean="0">
                <a:solidFill>
                  <a:schemeClr val="tx1"/>
                </a:solidFill>
                <a:latin typeface="Calibri (Body)" pitchFamily="32" charset="0"/>
                <a:ea typeface="Calibri (Body)" pitchFamily="32" charset="0"/>
                <a:cs typeface="Calibri (Body)" pitchFamily="32" charset="0"/>
              </a:rPr>
              <a:t>. 27)</a:t>
            </a:r>
            <a:endParaRPr lang="en-CA" sz="2000" dirty="0">
              <a:solidFill>
                <a:schemeClr val="tx1"/>
              </a:solidFill>
              <a:latin typeface="Calibri (Body)" pitchFamily="32" charset="0"/>
              <a:ea typeface="Calibri (Body)" pitchFamily="32" charset="0"/>
              <a:cs typeface="Calibri (Body)" pitchFamily="32" charset="0"/>
            </a:endParaRPr>
          </a:p>
        </p:txBody>
      </p:sp>
      <p:pic>
        <p:nvPicPr>
          <p:cNvPr id="3" name="Picture 2"/>
          <p:cNvPicPr>
            <a:picLocks noChangeAspect="1" noChangeArrowheads="1"/>
          </p:cNvPicPr>
          <p:nvPr/>
        </p:nvPicPr>
        <p:blipFill>
          <a:blip r:embed="rId3" cstate="print"/>
          <a:srcRect/>
          <a:stretch>
            <a:fillRect/>
          </a:stretch>
        </p:blipFill>
        <p:spPr bwMode="auto">
          <a:xfrm>
            <a:off x="494466" y="702600"/>
            <a:ext cx="4229934" cy="4860000"/>
          </a:xfrm>
          <a:prstGeom prst="rect">
            <a:avLst/>
          </a:prstGeom>
          <a:noFill/>
          <a:ln w="9525">
            <a:noFill/>
            <a:round/>
            <a:headEnd/>
            <a:tailEnd/>
          </a:ln>
          <a:effectLst/>
        </p:spPr>
      </p:pic>
      <p:pic>
        <p:nvPicPr>
          <p:cNvPr id="7" name="Picture 6" descr="silversword_phylogeny.jpg"/>
          <p:cNvPicPr>
            <a:picLocks noChangeAspect="1"/>
          </p:cNvPicPr>
          <p:nvPr/>
        </p:nvPicPr>
        <p:blipFill>
          <a:blip r:embed="rId4"/>
          <a:stretch>
            <a:fillRect/>
          </a:stretch>
        </p:blipFill>
        <p:spPr>
          <a:xfrm rot="16200000">
            <a:off x="5300400" y="2746200"/>
            <a:ext cx="2545200" cy="3240000"/>
          </a:xfrm>
          <a:prstGeom prst="rect">
            <a:avLst/>
          </a:prstGeom>
        </p:spPr>
      </p:pic>
      <p:pic>
        <p:nvPicPr>
          <p:cNvPr id="8" name="Picture 7" descr="leaf_shape_silversword.jpg"/>
          <p:cNvPicPr>
            <a:picLocks noChangeAspect="1"/>
          </p:cNvPicPr>
          <p:nvPr/>
        </p:nvPicPr>
        <p:blipFill>
          <a:blip r:embed="rId5"/>
          <a:stretch>
            <a:fillRect/>
          </a:stretch>
        </p:blipFill>
        <p:spPr>
          <a:xfrm>
            <a:off x="4953000" y="451800"/>
            <a:ext cx="2520000" cy="2520000"/>
          </a:xfrm>
          <a:prstGeom prst="rect">
            <a:avLst/>
          </a:prstGeom>
        </p:spPr>
      </p:pic>
      <p:sp>
        <p:nvSpPr>
          <p:cNvPr id="9" name="TextBox 8"/>
          <p:cNvSpPr txBox="1"/>
          <p:nvPr/>
        </p:nvSpPr>
        <p:spPr>
          <a:xfrm>
            <a:off x="7391400" y="3090446"/>
            <a:ext cx="278943" cy="338554"/>
          </a:xfrm>
          <a:prstGeom prst="rect">
            <a:avLst/>
          </a:prstGeom>
          <a:noFill/>
        </p:spPr>
        <p:txBody>
          <a:bodyPr wrap="none" rtlCol="0">
            <a:spAutoFit/>
          </a:bodyPr>
          <a:lstStyle/>
          <a:p>
            <a:r>
              <a:rPr lang="en-US" sz="1600" dirty="0" smtClean="0">
                <a:solidFill>
                  <a:srgbClr val="000000"/>
                </a:solidFill>
              </a:rPr>
              <a:t>F</a:t>
            </a:r>
            <a:endParaRPr lang="en-US" sz="1600" dirty="0">
              <a:solidFill>
                <a:srgbClr val="000000"/>
              </a:solidFill>
            </a:endParaRPr>
          </a:p>
        </p:txBody>
      </p:sp>
      <p:sp>
        <p:nvSpPr>
          <p:cNvPr id="10" name="TextBox 9"/>
          <p:cNvSpPr txBox="1"/>
          <p:nvPr/>
        </p:nvSpPr>
        <p:spPr>
          <a:xfrm>
            <a:off x="5410200" y="3090446"/>
            <a:ext cx="314108" cy="338554"/>
          </a:xfrm>
          <a:prstGeom prst="rect">
            <a:avLst/>
          </a:prstGeom>
          <a:noFill/>
        </p:spPr>
        <p:txBody>
          <a:bodyPr wrap="none" rtlCol="0">
            <a:spAutoFit/>
          </a:bodyPr>
          <a:lstStyle/>
          <a:p>
            <a:r>
              <a:rPr lang="en-US" sz="1600" dirty="0" smtClean="0">
                <a:solidFill>
                  <a:srgbClr val="000000"/>
                </a:solidFill>
              </a:rPr>
              <a:t>G</a:t>
            </a:r>
            <a:endParaRPr lang="en-US" sz="1600" dirty="0">
              <a:solidFill>
                <a:srgbClr val="000000"/>
              </a:solidFill>
            </a:endParaRPr>
          </a:p>
        </p:txBody>
      </p:sp>
      <p:sp>
        <p:nvSpPr>
          <p:cNvPr id="11" name="TextBox 10"/>
          <p:cNvSpPr txBox="1"/>
          <p:nvPr/>
        </p:nvSpPr>
        <p:spPr>
          <a:xfrm>
            <a:off x="7543800" y="1219200"/>
            <a:ext cx="15240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dry &amp; open</a:t>
            </a:r>
            <a:endParaRPr lang="en-US" dirty="0">
              <a:solidFill>
                <a:srgbClr val="000000"/>
              </a:solidFill>
            </a:endParaRPr>
          </a:p>
        </p:txBody>
      </p:sp>
      <p:sp>
        <p:nvSpPr>
          <p:cNvPr id="12" name="TextBox 11"/>
          <p:cNvSpPr txBox="1"/>
          <p:nvPr/>
        </p:nvSpPr>
        <p:spPr>
          <a:xfrm>
            <a:off x="7543800" y="2590800"/>
            <a:ext cx="16764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wet &amp; shady</a:t>
            </a: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8" name="Text Box 1"/>
          <p:cNvSpPr txBox="1">
            <a:spLocks noChangeArrowheads="1"/>
          </p:cNvSpPr>
          <p:nvPr/>
        </p:nvSpPr>
        <p:spPr bwMode="auto">
          <a:xfrm>
            <a:off x="251520" y="304800"/>
            <a:ext cx="8604448"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000000"/>
                </a:solidFill>
              </a:rPr>
              <a:t>Andean lupines</a:t>
            </a:r>
          </a:p>
        </p:txBody>
      </p:sp>
      <p:pic>
        <p:nvPicPr>
          <p:cNvPr id="6" name="Picture 7"/>
          <p:cNvPicPr>
            <a:picLocks noChangeAspect="1" noChangeArrowheads="1"/>
          </p:cNvPicPr>
          <p:nvPr/>
        </p:nvPicPr>
        <p:blipFill>
          <a:blip r:embed="rId3" cstate="print"/>
          <a:srcRect l="13200" t="8865" r="22002" b="23517"/>
          <a:stretch>
            <a:fillRect/>
          </a:stretch>
        </p:blipFill>
        <p:spPr bwMode="auto">
          <a:xfrm>
            <a:off x="404664" y="1524000"/>
            <a:ext cx="3024336" cy="4725866"/>
          </a:xfrm>
          <a:prstGeom prst="rect">
            <a:avLst/>
          </a:prstGeom>
          <a:noFill/>
          <a:ln w="9525">
            <a:noFill/>
            <a:round/>
            <a:headEnd/>
            <a:tailEnd/>
          </a:ln>
          <a:effectLst/>
        </p:spPr>
      </p:pic>
      <p:sp>
        <p:nvSpPr>
          <p:cNvPr id="9" name="TextBox 8"/>
          <p:cNvSpPr txBox="1"/>
          <p:nvPr/>
        </p:nvSpPr>
        <p:spPr>
          <a:xfrm>
            <a:off x="3657600" y="1600200"/>
            <a:ext cx="5257800" cy="4419600"/>
          </a:xfrm>
          <a:prstGeom prst="rect">
            <a:avLst/>
          </a:prstGeom>
          <a:noFill/>
        </p:spPr>
        <p:txBody>
          <a:bodyPr wrap="square" rtlCol="0">
            <a:noAutofit/>
          </a:bodyPr>
          <a:lstStyle/>
          <a:p>
            <a:pPr>
              <a:spcAft>
                <a:spcPts val="1200"/>
              </a:spcAft>
            </a:pPr>
            <a:r>
              <a:rPr lang="en-US" sz="2800" u="sng" dirty="0" smtClean="0">
                <a:solidFill>
                  <a:srgbClr val="000000"/>
                </a:solidFill>
              </a:rPr>
              <a:t>Andean uplift </a:t>
            </a:r>
          </a:p>
          <a:p>
            <a:pPr>
              <a:spcAft>
                <a:spcPts val="1200"/>
              </a:spcAft>
              <a:buClrTx/>
              <a:buFont typeface="Arial"/>
              <a:buChar char="•"/>
            </a:pPr>
            <a:r>
              <a:rPr lang="en-US" sz="2800" dirty="0" smtClean="0">
                <a:solidFill>
                  <a:srgbClr val="000000"/>
                </a:solidFill>
              </a:rPr>
              <a:t> between 2 and 4 </a:t>
            </a:r>
            <a:r>
              <a:rPr lang="en-US" sz="2800" dirty="0" err="1" smtClean="0">
                <a:solidFill>
                  <a:srgbClr val="000000"/>
                </a:solidFill>
              </a:rPr>
              <a:t>Myr</a:t>
            </a:r>
            <a:r>
              <a:rPr lang="en-US" sz="2800" dirty="0" smtClean="0">
                <a:solidFill>
                  <a:srgbClr val="000000"/>
                </a:solidFill>
              </a:rPr>
              <a:t> ago </a:t>
            </a:r>
          </a:p>
          <a:p>
            <a:pPr>
              <a:spcAft>
                <a:spcPts val="1200"/>
              </a:spcAft>
              <a:buClrTx/>
              <a:buFont typeface="Arial"/>
              <a:buChar char="•"/>
            </a:pPr>
            <a:r>
              <a:rPr lang="en-US" sz="2800" dirty="0" smtClean="0">
                <a:solidFill>
                  <a:srgbClr val="000000"/>
                </a:solidFill>
              </a:rPr>
              <a:t> created ecological opportunities for diversification</a:t>
            </a:r>
          </a:p>
          <a:p>
            <a:pPr>
              <a:spcAft>
                <a:spcPts val="1200"/>
              </a:spcAft>
              <a:buClrTx/>
              <a:buFont typeface="Arial"/>
              <a:buChar char="•"/>
            </a:pPr>
            <a:r>
              <a:rPr lang="en-CA" sz="2800" dirty="0" smtClean="0">
                <a:solidFill>
                  <a:srgbClr val="000000"/>
                </a:solidFill>
              </a:rPr>
              <a:t> 80 species in 1.2–1.8 </a:t>
            </a:r>
            <a:r>
              <a:rPr lang="en-CA" sz="2800" dirty="0" err="1" smtClean="0">
                <a:solidFill>
                  <a:srgbClr val="000000"/>
                </a:solidFill>
              </a:rPr>
              <a:t>Myr</a:t>
            </a:r>
            <a:endParaRPr lang="en-CA" sz="2800" dirty="0" smtClean="0">
              <a:solidFill>
                <a:srgbClr val="000000"/>
              </a:solidFill>
            </a:endParaRPr>
          </a:p>
          <a:p>
            <a:pPr>
              <a:buFontTx/>
              <a:buChar char="-"/>
            </a:pPr>
            <a:endParaRPr lang="en-US" sz="3200" dirty="0" smtClean="0">
              <a:solidFill>
                <a:srgbClr val="000000"/>
              </a:solidFill>
            </a:endParaRPr>
          </a:p>
        </p:txBody>
      </p:sp>
      <p:pic>
        <p:nvPicPr>
          <p:cNvPr id="7" name="Picture 6" descr="Lupine3.jpg"/>
          <p:cNvPicPr>
            <a:picLocks noChangeAspect="1"/>
          </p:cNvPicPr>
          <p:nvPr/>
        </p:nvPicPr>
        <p:blipFill>
          <a:blip r:embed="rId4"/>
          <a:srcRect t="9071"/>
          <a:stretch>
            <a:fillRect/>
          </a:stretch>
        </p:blipFill>
        <p:spPr>
          <a:xfrm>
            <a:off x="3685166" y="4524600"/>
            <a:ext cx="2639434" cy="1800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pic>
        <p:nvPicPr>
          <p:cNvPr id="11" name="Picture 10" descr="Screen shot 2010-02-10 at 11.47.08 AM.png"/>
          <p:cNvPicPr>
            <a:picLocks noChangeAspect="1"/>
          </p:cNvPicPr>
          <p:nvPr/>
        </p:nvPicPr>
        <p:blipFill>
          <a:blip r:embed="rId3" cstate="print"/>
          <a:srcRect/>
          <a:stretch>
            <a:fillRect/>
          </a:stretch>
        </p:blipFill>
        <p:spPr bwMode="auto">
          <a:xfrm>
            <a:off x="1676400" y="0"/>
            <a:ext cx="5900738" cy="68580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Macroevolution</a:t>
            </a:r>
            <a:endParaRPr lang="en-CA" dirty="0">
              <a:solidFill>
                <a:schemeClr val="tx1"/>
              </a:solidFill>
            </a:endParaRPr>
          </a:p>
        </p:txBody>
      </p:sp>
      <p:sp>
        <p:nvSpPr>
          <p:cNvPr id="3" name="Content Placeholder 2"/>
          <p:cNvSpPr>
            <a:spLocks noGrp="1"/>
          </p:cNvSpPr>
          <p:nvPr>
            <p:ph sz="half" idx="1"/>
          </p:nvPr>
        </p:nvSpPr>
        <p:spPr>
          <a:xfrm>
            <a:off x="304800" y="1447800"/>
            <a:ext cx="8587680" cy="2590800"/>
          </a:xfrm>
        </p:spPr>
        <p:txBody>
          <a:bodyPr/>
          <a:lstStyle/>
          <a:p>
            <a:pPr marL="0" indent="0">
              <a:buNone/>
            </a:pPr>
            <a:r>
              <a:rPr lang="en-CA" sz="3200" dirty="0" smtClean="0">
                <a:solidFill>
                  <a:schemeClr val="tx1"/>
                </a:solidFill>
              </a:rPr>
              <a:t>Definition: evolution at or above the level of the species</a:t>
            </a:r>
          </a:p>
          <a:p>
            <a:pPr marL="0" indent="0">
              <a:buNone/>
            </a:pPr>
            <a:r>
              <a:rPr lang="en-CA" sz="3200" dirty="0" smtClean="0">
                <a:solidFill>
                  <a:schemeClr val="tx1"/>
                </a:solidFill>
              </a:rPr>
              <a:t>Also, long-term trends, biases, or patterns in the evolution of higher taxonomic levels.</a:t>
            </a:r>
            <a:endParaRPr lang="en-CA" dirty="0" smtClean="0">
              <a:solidFill>
                <a:schemeClr val="tx1"/>
              </a:solidFill>
            </a:endParaRPr>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000" b="0" i="0" u="none" strike="noStrike" kern="0" cap="none" spc="0" normalizeH="0" baseline="0" noProof="0" dirty="0" smtClean="0">
                <a:ln>
                  <a:noFill/>
                </a:ln>
                <a:solidFill>
                  <a:schemeClr val="tx1"/>
                </a:solidFill>
                <a:effectLst/>
                <a:uLnTx/>
                <a:uFillTx/>
                <a:latin typeface="+mj-lt"/>
                <a:ea typeface="+mj-ea"/>
                <a:cs typeface="+mj-cs"/>
              </a:rPr>
              <a:t>Adaptive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kumimoji="0" lang="en-CA" sz="2800" b="0" i="0" u="none" strike="noStrike" kern="0" cap="none" spc="0" normalizeH="0" baseline="0" noProof="0" dirty="0" smtClean="0">
                <a:ln>
                  <a:noFill/>
                </a:ln>
                <a:solidFill>
                  <a:schemeClr val="tx1"/>
                </a:solidFill>
                <a:effectLst/>
                <a:uLnTx/>
                <a:uFillTx/>
                <a:latin typeface="+mn-lt"/>
                <a:ea typeface="+mn-ea"/>
                <a:cs typeface="+mn-cs"/>
              </a:rPr>
              <a:t>Caveats:</a:t>
            </a:r>
          </a:p>
          <a:p>
            <a:pPr marL="457200" indent="-457200" eaLnBrk="0" hangingPunct="0">
              <a:spcBef>
                <a:spcPts val="800"/>
              </a:spcBef>
              <a:buClr>
                <a:schemeClr val="tx1"/>
              </a:buClr>
              <a:buAutoNum type="arabicParenR"/>
            </a:pPr>
            <a:r>
              <a:rPr lang="en-CA" sz="2800" kern="0" dirty="0" smtClean="0">
                <a:solidFill>
                  <a:schemeClr val="tx1"/>
                </a:solidFill>
                <a:latin typeface="+mn-lt"/>
              </a:rPr>
              <a:t>Few examples of strong </a:t>
            </a:r>
            <a:r>
              <a:rPr lang="en-CA" sz="2800" b="1" kern="0" dirty="0" smtClean="0">
                <a:solidFill>
                  <a:schemeClr val="tx1"/>
                </a:solidFill>
                <a:latin typeface="+mn-lt"/>
              </a:rPr>
              <a:t>causal </a:t>
            </a:r>
            <a:r>
              <a:rPr lang="en-CA" sz="2800" kern="0" dirty="0" smtClean="0">
                <a:solidFill>
                  <a:schemeClr val="tx1"/>
                </a:solidFill>
                <a:latin typeface="+mn-lt"/>
              </a:rPr>
              <a:t>relationships between rapid levels of adaptive diversification and speciation</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genes underlying adaptive differences must be linked to/the same as those responsible for isolation </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at minimum, ecological speciation has been documented in plants (e.g. sago palms, pollinator isolation in </a:t>
            </a:r>
            <a:r>
              <a:rPr lang="en-CA" sz="2400" i="1" kern="0" dirty="0" smtClean="0">
                <a:solidFill>
                  <a:schemeClr val="tx1"/>
                </a:solidFill>
                <a:latin typeface="+mn-lt"/>
              </a:rPr>
              <a:t>Aquilegia</a:t>
            </a:r>
            <a:r>
              <a:rPr lang="en-CA" sz="2400" kern="0" dirty="0" smtClean="0">
                <a:solidFill>
                  <a:schemeClr val="tx1"/>
                </a:solidFill>
                <a:latin typeface="+mn-lt"/>
              </a:rPr>
              <a:t> )</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The environment is not divided into predetermined niches in the absence of the organisms that inhabit them</a:t>
            </a: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(Non-)a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strike="sngStrike"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strike="sngStrike" kern="0" dirty="0" smtClean="0">
                <a:solidFill>
                  <a:schemeClr val="tx1"/>
                </a:solidFill>
                <a:latin typeface="+mn-lt"/>
              </a:rPr>
              <a:t>phenotypes must be correlated with environment and also increase fitness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CA" sz="3200" u="sng" dirty="0" smtClean="0">
                <a:solidFill>
                  <a:schemeClr val="tx1"/>
                </a:solidFill>
              </a:rPr>
              <a:t>Non-adaptive radiation</a:t>
            </a:r>
            <a:r>
              <a:rPr lang="en-CA" sz="3200" dirty="0" smtClean="0">
                <a:solidFill>
                  <a:schemeClr val="tx1"/>
                </a:solidFill>
              </a:rPr>
              <a:t>:  rapid speciation in the </a:t>
            </a:r>
            <a:r>
              <a:rPr lang="en-CA" sz="3200" dirty="0" smtClean="0">
                <a:solidFill>
                  <a:schemeClr val="tx1"/>
                </a:solidFill>
                <a:latin typeface="Calibri"/>
                <a:cs typeface="Calibri"/>
              </a:rPr>
              <a:t>absence</a:t>
            </a:r>
            <a:r>
              <a:rPr lang="en-CA" sz="3200" dirty="0" smtClean="0">
                <a:solidFill>
                  <a:schemeClr val="tx1"/>
                </a:solidFill>
              </a:rPr>
              <a:t> of ecological diversification</a:t>
            </a:r>
            <a:endParaRPr lang="en-CA" sz="3200" dirty="0">
              <a:solidFill>
                <a:schemeClr val="tx1"/>
              </a:solidFill>
            </a:endParaRPr>
          </a:p>
        </p:txBody>
      </p:sp>
      <p:sp>
        <p:nvSpPr>
          <p:cNvPr id="3" name="Content Placeholder 2"/>
          <p:cNvSpPr>
            <a:spLocks noGrp="1"/>
          </p:cNvSpPr>
          <p:nvPr>
            <p:ph sz="half" idx="1"/>
          </p:nvPr>
        </p:nvSpPr>
        <p:spPr>
          <a:xfrm>
            <a:off x="457201" y="1600201"/>
            <a:ext cx="3657600" cy="4343400"/>
          </a:xfrm>
        </p:spPr>
        <p:txBody>
          <a:bodyPr/>
          <a:lstStyle/>
          <a:p>
            <a:pPr marL="0">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e.g. Aegean </a:t>
            </a:r>
            <a:r>
              <a:rPr lang="en-CA" sz="2400" i="1" dirty="0" err="1" smtClean="0">
                <a:solidFill>
                  <a:schemeClr val="tx1"/>
                </a:solidFill>
                <a:cs typeface="Calibri" charset="0"/>
              </a:rPr>
              <a:t>Nigella</a:t>
            </a:r>
            <a:r>
              <a:rPr lang="en-CA" sz="2400" i="1" dirty="0" smtClean="0">
                <a:solidFill>
                  <a:schemeClr val="tx1"/>
                </a:solidFill>
                <a:cs typeface="Calibri" charset="0"/>
              </a:rPr>
              <a:t> </a:t>
            </a:r>
            <a:r>
              <a:rPr lang="en-CA" sz="2400" i="1" dirty="0" err="1" smtClean="0">
                <a:solidFill>
                  <a:schemeClr val="tx1"/>
                </a:solidFill>
                <a:cs typeface="Calibri" charset="0"/>
              </a:rPr>
              <a:t>arvensis</a:t>
            </a:r>
            <a:r>
              <a:rPr lang="en-CA" sz="2400" dirty="0" smtClean="0">
                <a:solidFill>
                  <a:schemeClr val="tx1"/>
                </a:solidFill>
                <a:cs typeface="Calibri" charset="0"/>
              </a:rPr>
              <a:t> complex</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12 taxa</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similar habitats on different islands</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changes in sea level allow </a:t>
            </a:r>
            <a:r>
              <a:rPr lang="en-CA" sz="2400" dirty="0" smtClean="0">
                <a:solidFill>
                  <a:schemeClr val="tx1"/>
                </a:solidFill>
                <a:cs typeface="Calibri" charset="0"/>
              </a:rPr>
              <a:t>dispersal</a:t>
            </a:r>
            <a:r>
              <a:rPr lang="en-CA" sz="2400" dirty="0" smtClean="0">
                <a:solidFill>
                  <a:schemeClr val="tx1"/>
                </a:solidFill>
                <a:cs typeface="Calibri" charset="0"/>
              </a:rPr>
              <a:t>, selfing</a:t>
            </a: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endParaRPr lang="en-CA" sz="2400" dirty="0" smtClean="0">
              <a:solidFill>
                <a:schemeClr val="tx1"/>
              </a:solidFill>
              <a:cs typeface="Calibri" charset="0"/>
            </a:endParaRP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So, what likely drove this radiation?</a:t>
            </a:r>
          </a:p>
          <a:p>
            <a:endParaRPr lang="en-CA" sz="2400" dirty="0">
              <a:solidFill>
                <a:schemeClr val="tx1"/>
              </a:solidFill>
            </a:endParaRPr>
          </a:p>
        </p:txBody>
      </p:sp>
      <p:pic>
        <p:nvPicPr>
          <p:cNvPr id="5" name="Picture 5"/>
          <p:cNvPicPr>
            <a:picLocks noGrp="1" noChangeAspect="1" noChangeArrowheads="1"/>
          </p:cNvPicPr>
          <p:nvPr>
            <p:ph sz="half" idx="2"/>
          </p:nvPr>
        </p:nvPicPr>
        <p:blipFill>
          <a:blip r:embed="rId3" cstate="print"/>
          <a:srcRect/>
          <a:stretch>
            <a:fillRect/>
          </a:stretch>
        </p:blipFill>
        <p:spPr bwMode="auto">
          <a:xfrm>
            <a:off x="4114800" y="1746091"/>
            <a:ext cx="4536504" cy="4578509"/>
          </a:xfrm>
          <a:prstGeom prst="rect">
            <a:avLst/>
          </a:prstGeom>
          <a:noFill/>
          <a:ln w="9525">
            <a:noFill/>
            <a:round/>
            <a:headEnd/>
            <a:tailEnd/>
          </a:ln>
          <a:effectLst/>
        </p:spPr>
      </p:pic>
      <p:sp>
        <p:nvSpPr>
          <p:cNvPr id="6" name="Text Box 6"/>
          <p:cNvSpPr txBox="1">
            <a:spLocks noChangeArrowheads="1"/>
          </p:cNvSpPr>
          <p:nvPr/>
        </p:nvSpPr>
        <p:spPr bwMode="auto">
          <a:xfrm>
            <a:off x="6012160" y="6400800"/>
            <a:ext cx="2911475" cy="457200"/>
          </a:xfrm>
          <a:prstGeom prst="rect">
            <a:avLst/>
          </a:prstGeom>
          <a:noFill/>
          <a:ln w="9525">
            <a:noFill/>
            <a:round/>
            <a:headEnd/>
            <a:tailEnd/>
          </a:ln>
          <a:effectLst/>
        </p:spPr>
        <p:txBody>
          <a:bodyPr lIns="90000" tIns="45000" rIns="90000" bIns="45000"/>
          <a:lstStyle/>
          <a:p>
            <a:pPr algn="r">
              <a:spcBef>
                <a:spcPts val="80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1800" dirty="0">
                <a:solidFill>
                  <a:schemeClr val="tx1"/>
                </a:solidFill>
                <a:cs typeface="Calibri" charset="0"/>
              </a:rPr>
              <a:t>Comes </a:t>
            </a:r>
            <a:r>
              <a:rPr lang="en-CA" sz="1800" i="1" dirty="0">
                <a:solidFill>
                  <a:schemeClr val="tx1"/>
                </a:solidFill>
                <a:cs typeface="Calibri" charset="0"/>
              </a:rPr>
              <a:t>et </a:t>
            </a:r>
            <a:r>
              <a:rPr lang="en-CA" sz="1800" i="1" dirty="0" smtClean="0">
                <a:solidFill>
                  <a:schemeClr val="tx1"/>
                </a:solidFill>
                <a:cs typeface="Calibri" charset="0"/>
              </a:rPr>
              <a:t>al</a:t>
            </a:r>
            <a:r>
              <a:rPr lang="en-CA" sz="1800" dirty="0" smtClean="0">
                <a:solidFill>
                  <a:schemeClr val="tx1"/>
                </a:solidFill>
                <a:cs typeface="Calibri" charset="0"/>
              </a:rPr>
              <a:t>. </a:t>
            </a:r>
            <a:r>
              <a:rPr lang="en-CA" sz="1800" dirty="0">
                <a:solidFill>
                  <a:schemeClr val="tx1"/>
                </a:solidFill>
                <a:cs typeface="Calibri" charset="0"/>
              </a:rPr>
              <a:t>2008</a:t>
            </a:r>
          </a:p>
        </p:txBody>
      </p:sp>
      <p:pic>
        <p:nvPicPr>
          <p:cNvPr id="7" name="Picture 7"/>
          <p:cNvPicPr>
            <a:picLocks noChangeAspect="1" noChangeArrowheads="1"/>
          </p:cNvPicPr>
          <p:nvPr/>
        </p:nvPicPr>
        <p:blipFill>
          <a:blip r:embed="rId4" cstate="print"/>
          <a:srcRect/>
          <a:stretch>
            <a:fillRect/>
          </a:stretch>
        </p:blipFill>
        <p:spPr bwMode="auto">
          <a:xfrm>
            <a:off x="6629400" y="1371600"/>
            <a:ext cx="2304256" cy="1566034"/>
          </a:xfrm>
          <a:prstGeom prst="rect">
            <a:avLst/>
          </a:prstGeom>
          <a:noFill/>
          <a:ln w="9525">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457200" y="381000"/>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FFFFFF"/>
                </a:solidFill>
              </a:rPr>
              <a:t>Intrinsic Factors:  Key </a:t>
            </a:r>
            <a:r>
              <a:rPr lang="en-CA" sz="3600" dirty="0">
                <a:solidFill>
                  <a:srgbClr val="FFFFFF"/>
                </a:solidFill>
              </a:rPr>
              <a:t>innovations</a:t>
            </a:r>
          </a:p>
        </p:txBody>
      </p:sp>
      <p:sp>
        <p:nvSpPr>
          <p:cNvPr id="419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7" name="Rectangle 2"/>
          <p:cNvSpPr txBox="1">
            <a:spLocks noChangeArrowheads="1"/>
          </p:cNvSpPr>
          <p:nvPr/>
        </p:nvSpPr>
        <p:spPr bwMode="auto">
          <a:xfrm>
            <a:off x="533400" y="2057400"/>
            <a:ext cx="8001000" cy="2819400"/>
          </a:xfrm>
          <a:prstGeom prst="rect">
            <a:avLst/>
          </a:prstGeom>
          <a:noFill/>
          <a:ln w="9525">
            <a:noFill/>
            <a:round/>
            <a:headEnd/>
            <a:tailEnd/>
          </a:ln>
        </p:spPr>
        <p:txBody>
          <a:bodyPr lIns="90000" tIns="46800" rIns="90000" bIns="46800"/>
          <a:lstStyle/>
          <a:p>
            <a:pPr marL="341313" indent="-341313">
              <a:spcBef>
                <a:spcPts val="800"/>
              </a:spcBef>
              <a:buClrTx/>
            </a:pPr>
            <a:r>
              <a:rPr lang="en-US" sz="2400" dirty="0">
                <a:solidFill>
                  <a:srgbClr val="FFFFFF"/>
                </a:solidFill>
              </a:rPr>
              <a:t>	Key innovations are novel</a:t>
            </a:r>
            <a:r>
              <a:rPr lang="en-US" sz="2400" dirty="0" smtClean="0">
                <a:solidFill>
                  <a:srgbClr val="FFFFFF"/>
                </a:solidFill>
              </a:rPr>
              <a:t> phenotypic </a:t>
            </a:r>
            <a:r>
              <a:rPr lang="en-US" sz="2400" dirty="0">
                <a:solidFill>
                  <a:srgbClr val="FFFFFF"/>
                </a:solidFill>
              </a:rPr>
              <a:t>traits thought</a:t>
            </a:r>
            <a:r>
              <a:rPr lang="en-US" sz="2400" dirty="0" smtClean="0">
                <a:solidFill>
                  <a:srgbClr val="FFFFFF"/>
                </a:solidFill>
              </a:rPr>
              <a:t> to </a:t>
            </a:r>
            <a:r>
              <a:rPr lang="en-US" sz="2400" dirty="0">
                <a:solidFill>
                  <a:srgbClr val="FFFFFF"/>
                </a:solidFill>
              </a:rPr>
              <a:t>open new ‘adaptive zones</a:t>
            </a:r>
            <a:r>
              <a:rPr lang="en-US" sz="2400" dirty="0" smtClean="0">
                <a:solidFill>
                  <a:srgbClr val="FFFFFF"/>
                </a:solidFill>
              </a:rPr>
              <a:t>’ (the ability to exploit new niches) </a:t>
            </a:r>
            <a:r>
              <a:rPr lang="en-US" sz="2400" dirty="0">
                <a:solidFill>
                  <a:srgbClr val="FFFFFF"/>
                </a:solidFill>
              </a:rPr>
              <a:t>or to</a:t>
            </a:r>
            <a:r>
              <a:rPr lang="en-US" sz="2400" dirty="0" smtClean="0">
                <a:solidFill>
                  <a:srgbClr val="FFFFFF"/>
                </a:solidFill>
              </a:rPr>
              <a:t> increase diversification rates by decreasing extinction and/or increasing speciation rates.</a:t>
            </a:r>
            <a:endParaRPr lang="en-US" sz="2400" dirty="0">
              <a:solidFill>
                <a:srgbClr val="FFFFFF"/>
              </a:solidFill>
            </a:endParaRPr>
          </a:p>
        </p:txBody>
      </p:sp>
      <p:pic>
        <p:nvPicPr>
          <p:cNvPr id="5" name="Picture 4" descr="C:\Users\Emily Drummond\AppData\Local\Microsoft\Windows\Temporary Internet Files\Content.IE5\UQ35Z4NU\MC900384028[1].wmf"/>
          <p:cNvPicPr>
            <a:picLocks noChangeAspect="1" noChangeArrowheads="1"/>
          </p:cNvPicPr>
          <p:nvPr/>
        </p:nvPicPr>
        <p:blipFill>
          <a:blip r:embed="rId3" cstate="print"/>
          <a:srcRect/>
          <a:stretch>
            <a:fillRect/>
          </a:stretch>
        </p:blipFill>
        <p:spPr bwMode="auto">
          <a:xfrm>
            <a:off x="2987824" y="3861048"/>
            <a:ext cx="2736304" cy="1368152"/>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pic>
        <p:nvPicPr>
          <p:cNvPr id="44035" name="Picture 2"/>
          <p:cNvPicPr>
            <a:picLocks noChangeAspect="1" noChangeArrowheads="1"/>
          </p:cNvPicPr>
          <p:nvPr/>
        </p:nvPicPr>
        <p:blipFill>
          <a:blip r:embed="rId3" cstate="print"/>
          <a:srcRect t="2860" b="68024"/>
          <a:stretch>
            <a:fillRect/>
          </a:stretch>
        </p:blipFill>
        <p:spPr bwMode="auto">
          <a:xfrm>
            <a:off x="285750" y="228600"/>
            <a:ext cx="8572500" cy="1600200"/>
          </a:xfrm>
          <a:prstGeom prst="rect">
            <a:avLst/>
          </a:prstGeom>
          <a:noFill/>
          <a:ln w="9525">
            <a:noFill/>
            <a:round/>
            <a:headEnd/>
            <a:tailEnd/>
          </a:ln>
        </p:spPr>
      </p:pic>
      <p:pic>
        <p:nvPicPr>
          <p:cNvPr id="4" name="Picture 1"/>
          <p:cNvPicPr>
            <a:picLocks noChangeAspect="1" noChangeArrowheads="1"/>
          </p:cNvPicPr>
          <p:nvPr/>
        </p:nvPicPr>
        <p:blipFill>
          <a:blip r:embed="rId4" cstate="print"/>
          <a:srcRect t="15108" b="14738"/>
          <a:stretch>
            <a:fillRect/>
          </a:stretch>
        </p:blipFill>
        <p:spPr bwMode="auto">
          <a:xfrm>
            <a:off x="2211959" y="1981200"/>
            <a:ext cx="4720083" cy="4680000"/>
          </a:xfrm>
          <a:prstGeom prst="rect">
            <a:avLst/>
          </a:prstGeom>
          <a:noFill/>
          <a:ln w="9525">
            <a:noFill/>
            <a:round/>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p:cNvSpPr txBox="1">
            <a:spLocks noChangeArrowheads="1"/>
          </p:cNvSpPr>
          <p:nvPr/>
        </p:nvSpPr>
        <p:spPr bwMode="auto">
          <a:xfrm>
            <a:off x="457200" y="274638"/>
            <a:ext cx="8229600" cy="1143000"/>
          </a:xfrm>
          <a:prstGeom prst="rect">
            <a:avLst/>
          </a:prstGeom>
          <a:noFill/>
          <a:ln w="9525">
            <a:noFill/>
            <a:round/>
            <a:headEnd/>
            <a:tailEnd/>
          </a:ln>
        </p:spPr>
        <p:txBody>
          <a:bodyPr wrap="none" anchor="ctr"/>
          <a:lstStyle/>
          <a:p>
            <a:endParaRPr lang="en-CA"/>
          </a:p>
        </p:txBody>
      </p:sp>
      <p:sp>
        <p:nvSpPr>
          <p:cNvPr id="8"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wrap="none" anchor="ctr"/>
          <a:lstStyle/>
          <a:p>
            <a:endParaRPr lang="en-CA"/>
          </a:p>
        </p:txBody>
      </p:sp>
      <p:sp>
        <p:nvSpPr>
          <p:cNvPr id="9" name="Text Box 2"/>
          <p:cNvSpPr txBox="1">
            <a:spLocks noChangeArrowheads="1"/>
          </p:cNvSpPr>
          <p:nvPr/>
        </p:nvSpPr>
        <p:spPr bwMode="auto">
          <a:xfrm>
            <a:off x="0" y="-92075"/>
            <a:ext cx="9144000" cy="1311275"/>
          </a:xfrm>
          <a:prstGeom prst="rect">
            <a:avLst/>
          </a:prstGeom>
          <a:noFill/>
          <a:ln w="9525">
            <a:noFill/>
            <a:round/>
            <a:headEnd/>
            <a:tailEnd/>
          </a:ln>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4000" dirty="0">
                <a:solidFill>
                  <a:schemeClr val="tx1"/>
                </a:solidFill>
                <a:ea typeface="DejaVu Sans" charset="0"/>
                <a:cs typeface="DejaVu Sans" charset="0"/>
              </a:rPr>
              <a:t>Why are the angiosperms so species rich?</a:t>
            </a:r>
          </a:p>
        </p:txBody>
      </p:sp>
      <p:sp>
        <p:nvSpPr>
          <p:cNvPr id="11" name="Text Box 4"/>
          <p:cNvSpPr txBox="1">
            <a:spLocks noChangeArrowheads="1"/>
          </p:cNvSpPr>
          <p:nvPr/>
        </p:nvSpPr>
        <p:spPr bwMode="auto">
          <a:xfrm>
            <a:off x="457200" y="1143001"/>
            <a:ext cx="8229600" cy="1600200"/>
          </a:xfrm>
          <a:prstGeom prst="rect">
            <a:avLst/>
          </a:prstGeom>
          <a:noFill/>
          <a:ln w="9525">
            <a:noFill/>
            <a:round/>
            <a:headEnd/>
            <a:tailEnd/>
          </a:ln>
          <a:effectLst/>
        </p:spPr>
        <p:txBody>
          <a:bodyPr lIns="90000" tIns="45000" rIns="90000" bIns="45000"/>
          <a:lstStyle/>
          <a:p>
            <a:pPr>
              <a:spcAft>
                <a:spcPts val="1200"/>
              </a:spcAft>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~90</a:t>
            </a:r>
            <a:r>
              <a:rPr lang="en-CA" sz="2400" dirty="0">
                <a:solidFill>
                  <a:schemeClr val="tx1"/>
                </a:solidFill>
                <a:ea typeface="DejaVu Sans" charset="0"/>
                <a:cs typeface="DejaVu Sans" charset="0"/>
              </a:rPr>
              <a:t>% land plants are </a:t>
            </a:r>
            <a:r>
              <a:rPr lang="en-CA" sz="2400" dirty="0" smtClean="0">
                <a:solidFill>
                  <a:schemeClr val="tx1"/>
                </a:solidFill>
                <a:ea typeface="DejaVu Sans" charset="0"/>
                <a:cs typeface="DejaVu Sans" charset="0"/>
              </a:rPr>
              <a:t>angiosperms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Incredibly ecologically and </a:t>
            </a:r>
            <a:r>
              <a:rPr lang="en-CA" sz="2400" dirty="0" err="1" smtClean="0">
                <a:solidFill>
                  <a:schemeClr val="tx1"/>
                </a:solidFill>
                <a:ea typeface="DejaVu Sans" charset="0"/>
                <a:cs typeface="DejaVu Sans" charset="0"/>
              </a:rPr>
              <a:t>phenotypically</a:t>
            </a:r>
            <a:r>
              <a:rPr lang="en-CA" sz="2400" dirty="0" smtClean="0">
                <a:solidFill>
                  <a:schemeClr val="tx1"/>
                </a:solidFill>
                <a:ea typeface="DejaVu Sans" charset="0"/>
                <a:cs typeface="DejaVu Sans" charset="0"/>
              </a:rPr>
              <a:t> diverse</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p:txBody>
      </p:sp>
      <p:pic>
        <p:nvPicPr>
          <p:cNvPr id="12" name="Picture 5"/>
          <p:cNvPicPr>
            <a:picLocks noChangeAspect="1" noChangeArrowheads="1"/>
          </p:cNvPicPr>
          <p:nvPr/>
        </p:nvPicPr>
        <p:blipFill>
          <a:blip r:embed="rId3" cstate="print"/>
          <a:srcRect b="16231"/>
          <a:stretch>
            <a:fillRect/>
          </a:stretch>
        </p:blipFill>
        <p:spPr bwMode="auto">
          <a:xfrm>
            <a:off x="3338734" y="2514600"/>
            <a:ext cx="5729066" cy="3600000"/>
          </a:xfrm>
          <a:prstGeom prst="rect">
            <a:avLst/>
          </a:prstGeom>
          <a:noFill/>
          <a:ln w="9525">
            <a:noFill/>
            <a:round/>
            <a:headEnd/>
            <a:tailEnd/>
          </a:ln>
          <a:effectLst/>
        </p:spPr>
      </p:pic>
      <p:pic>
        <p:nvPicPr>
          <p:cNvPr id="13" name="Picture 12" descr="mystery_pie.gif"/>
          <p:cNvPicPr>
            <a:picLocks noChangeAspect="1"/>
          </p:cNvPicPr>
          <p:nvPr/>
        </p:nvPicPr>
        <p:blipFill>
          <a:blip r:embed="rId4"/>
          <a:stretch>
            <a:fillRect/>
          </a:stretch>
        </p:blipFill>
        <p:spPr>
          <a:xfrm>
            <a:off x="457200" y="2514600"/>
            <a:ext cx="2776091" cy="3240000"/>
          </a:xfrm>
          <a:prstGeom prst="rect">
            <a:avLst/>
          </a:prstGeom>
        </p:spPr>
      </p:pic>
      <p:sp>
        <p:nvSpPr>
          <p:cNvPr id="14" name="TextBox 13"/>
          <p:cNvSpPr txBox="1"/>
          <p:nvPr/>
        </p:nvSpPr>
        <p:spPr>
          <a:xfrm>
            <a:off x="685800" y="5791200"/>
            <a:ext cx="2351926" cy="369332"/>
          </a:xfrm>
          <a:prstGeom prst="rect">
            <a:avLst/>
          </a:prstGeom>
          <a:noFill/>
        </p:spPr>
        <p:txBody>
          <a:bodyPr wrap="none" rtlCol="0">
            <a:spAutoFit/>
          </a:bodyPr>
          <a:lstStyle/>
          <a:p>
            <a:r>
              <a:rPr lang="en-US" dirty="0" err="1" smtClean="0">
                <a:solidFill>
                  <a:schemeClr val="tx1"/>
                </a:solidFill>
              </a:rPr>
              <a:t>Crepet</a:t>
            </a:r>
            <a:r>
              <a:rPr lang="en-US" dirty="0" smtClean="0">
                <a:solidFill>
                  <a:schemeClr val="tx1"/>
                </a:solidFill>
              </a:rPr>
              <a:t> and </a:t>
            </a:r>
            <a:r>
              <a:rPr lang="en-US" dirty="0" err="1" smtClean="0">
                <a:solidFill>
                  <a:schemeClr val="tx1"/>
                </a:solidFill>
              </a:rPr>
              <a:t>Niklas</a:t>
            </a:r>
            <a:r>
              <a:rPr lang="en-US" dirty="0" smtClean="0">
                <a:solidFill>
                  <a:schemeClr val="tx1"/>
                </a:solidFill>
              </a:rPr>
              <a:t> 2008</a:t>
            </a:r>
            <a:endParaRPr lang="en-US"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8013" cy="4524375"/>
          </a:xfrm>
        </p:spPr>
        <p:txBody>
          <a:bodyPr/>
          <a:lstStyle/>
          <a:p>
            <a:pPr marL="0">
              <a:buNone/>
            </a:pPr>
            <a:r>
              <a:rPr lang="en-US" sz="2800" dirty="0" smtClean="0"/>
              <a:t>“The rapid development as far as we can judge of all the higher plants within recent geological times is </a:t>
            </a:r>
            <a:r>
              <a:rPr lang="en-US" sz="2800" b="1" dirty="0" smtClean="0"/>
              <a:t>an abominable mystery</a:t>
            </a:r>
            <a:r>
              <a:rPr lang="en-US" sz="2800" dirty="0" smtClean="0"/>
              <a:t>[...] I </a:t>
            </a:r>
            <a:r>
              <a:rPr lang="en-US" sz="2800" dirty="0" smtClean="0"/>
              <a:t>should </a:t>
            </a:r>
            <a:r>
              <a:rPr lang="en-US" sz="2800" dirty="0" smtClean="0"/>
              <a:t>like to see this whole problem solved. I have fancied that perhaps there was during long ages a small isolated continent in the S. hemisphere which served as the birthplace of the higher plants—but this is a wretchedly poor conjecture.”</a:t>
            </a:r>
          </a:p>
          <a:p>
            <a:pPr marL="0">
              <a:buNone/>
            </a:pPr>
            <a:endParaRPr lang="en-US" sz="2200" dirty="0" smtClean="0"/>
          </a:p>
          <a:p>
            <a:pPr marL="0">
              <a:buNone/>
            </a:pPr>
            <a:r>
              <a:rPr lang="en-US" sz="2200" dirty="0" smtClean="0"/>
              <a:t> —Excerpt of a letter written by Charles Darwin on 22 July 1879 to Joseph Hooker</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Solving Darwin’s Abominable Mystery</a:t>
            </a:r>
            <a:endParaRPr lang="en-US" sz="3600" dirty="0"/>
          </a:p>
        </p:txBody>
      </p:sp>
      <p:sp>
        <p:nvSpPr>
          <p:cNvPr id="3" name="Content Placeholder 2"/>
          <p:cNvSpPr>
            <a:spLocks noGrp="1"/>
          </p:cNvSpPr>
          <p:nvPr>
            <p:ph idx="1"/>
          </p:nvPr>
        </p:nvSpPr>
        <p:spPr/>
        <p:txBody>
          <a:bodyPr/>
          <a:lstStyle/>
          <a:p>
            <a:pPr algn="ctr">
              <a:buNone/>
            </a:pPr>
            <a:r>
              <a:rPr lang="en-US" dirty="0" smtClean="0"/>
              <a:t>Exercise:</a:t>
            </a:r>
          </a:p>
          <a:p>
            <a:pPr marL="0" algn="ctr">
              <a:buNone/>
            </a:pPr>
            <a:r>
              <a:rPr lang="en-US" dirty="0" smtClean="0"/>
              <a:t>Could the angiosperms represent an adaptive radiation driven by one or a complex of key innovations?</a:t>
            </a:r>
          </a:p>
          <a:p>
            <a:pPr marL="0" algn="ctr">
              <a:buNone/>
            </a:pPr>
            <a:endParaRPr lang="en-US" dirty="0" smtClean="0"/>
          </a:p>
          <a:p>
            <a:pPr marL="0" algn="ctr">
              <a:buNone/>
            </a:pPr>
            <a:r>
              <a:rPr lang="en-US" dirty="0" smtClean="0"/>
              <a:t>If so, can we identify the key innovations (angiosperm </a:t>
            </a:r>
            <a:r>
              <a:rPr lang="en-US" dirty="0" err="1" smtClean="0"/>
              <a:t>synapomorphies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4995"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Closed </a:t>
            </a:r>
            <a:r>
              <a:rPr lang="en-CA" sz="3200" dirty="0">
                <a:solidFill>
                  <a:schemeClr val="tx1"/>
                </a:solidFill>
              </a:rPr>
              <a:t>(</a:t>
            </a:r>
            <a:r>
              <a:rPr lang="en-CA" sz="3200" dirty="0" err="1">
                <a:solidFill>
                  <a:schemeClr val="tx1"/>
                </a:solidFill>
              </a:rPr>
              <a:t>angio-</a:t>
            </a:r>
            <a:r>
              <a:rPr lang="en-CA" sz="3200" dirty="0" err="1" smtClean="0">
                <a:solidFill>
                  <a:schemeClr val="tx1"/>
                </a:solidFill>
              </a:rPr>
              <a:t>)carpels</a:t>
            </a:r>
            <a:r>
              <a:rPr lang="en-CA" sz="3200" dirty="0" smtClean="0">
                <a:solidFill>
                  <a:schemeClr val="tx1"/>
                </a:solidFill>
              </a:rPr>
              <a:t> and sperm </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Double fertilization</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Endosperm</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Rapid embryogenesis</a:t>
            </a:r>
          </a:p>
        </p:txBody>
      </p:sp>
      <p:sp>
        <p:nvSpPr>
          <p:cNvPr id="8499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7" name="Picture 6" descr="agiospermlifecycle.jpeg"/>
          <p:cNvPicPr>
            <a:picLocks noChangeAspect="1"/>
          </p:cNvPicPr>
          <p:nvPr/>
        </p:nvPicPr>
        <p:blipFill>
          <a:blip r:embed="rId3"/>
          <a:stretch>
            <a:fillRect/>
          </a:stretch>
        </p:blipFill>
        <p:spPr>
          <a:xfrm>
            <a:off x="5257800" y="2514600"/>
            <a:ext cx="3696372" cy="3780000"/>
          </a:xfrm>
          <a:prstGeom prst="rect">
            <a:avLst/>
          </a:prstGeom>
        </p:spPr>
      </p:pic>
      <p:pic>
        <p:nvPicPr>
          <p:cNvPr id="9" name="Picture 8" descr="Seed_GS.gif"/>
          <p:cNvPicPr>
            <a:picLocks noChangeAspect="1"/>
          </p:cNvPicPr>
          <p:nvPr/>
        </p:nvPicPr>
        <p:blipFill>
          <a:blip r:embed="rId4"/>
          <a:stretch>
            <a:fillRect/>
          </a:stretch>
        </p:blipFill>
        <p:spPr>
          <a:xfrm>
            <a:off x="196985" y="4448400"/>
            <a:ext cx="4832215" cy="1800000"/>
          </a:xfrm>
          <a:prstGeom prst="rect">
            <a:avLst/>
          </a:prstGeom>
        </p:spPr>
      </p:pic>
      <p:sp>
        <p:nvSpPr>
          <p:cNvPr id="10" name="TextBox 9"/>
          <p:cNvSpPr txBox="1"/>
          <p:nvPr/>
        </p:nvSpPr>
        <p:spPr>
          <a:xfrm>
            <a:off x="4267200" y="3881735"/>
            <a:ext cx="1905000" cy="461665"/>
          </a:xfrm>
          <a:prstGeom prst="rect">
            <a:avLst/>
          </a:prstGeom>
          <a:noFill/>
        </p:spPr>
        <p:txBody>
          <a:bodyPr wrap="square" rtlCol="0">
            <a:spAutoFit/>
          </a:bodyPr>
          <a:lstStyle/>
          <a:p>
            <a:r>
              <a:rPr lang="en-US" sz="2400" dirty="0" smtClean="0">
                <a:solidFill>
                  <a:srgbClr val="000000"/>
                </a:solidFill>
              </a:rPr>
              <a:t>versus</a:t>
            </a:r>
            <a:endParaRPr lang="en-US" sz="2400" dirty="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9092" name="Text Box 2"/>
          <p:cNvSpPr txBox="1">
            <a:spLocks noChangeArrowheads="1"/>
          </p:cNvSpPr>
          <p:nvPr/>
        </p:nvSpPr>
        <p:spPr bwMode="auto">
          <a:xfrm>
            <a:off x="285750" y="1524000"/>
            <a:ext cx="8686800" cy="51054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(5) </a:t>
            </a:r>
            <a:r>
              <a:rPr lang="en-CA" sz="3200" dirty="0">
                <a:solidFill>
                  <a:schemeClr val="tx1"/>
                </a:solidFill>
              </a:rPr>
              <a:t>Reduced male and female gametes</a:t>
            </a:r>
          </a:p>
        </p:txBody>
      </p:sp>
      <p:pic>
        <p:nvPicPr>
          <p:cNvPr id="79877" name="Picture 4"/>
          <p:cNvPicPr>
            <a:picLocks noChangeAspect="1"/>
          </p:cNvPicPr>
          <p:nvPr/>
        </p:nvPicPr>
        <p:blipFill>
          <a:blip r:embed="rId3" cstate="print"/>
          <a:srcRect/>
          <a:stretch>
            <a:fillRect/>
          </a:stretch>
        </p:blipFill>
        <p:spPr bwMode="auto">
          <a:xfrm>
            <a:off x="4038600" y="2667000"/>
            <a:ext cx="4214813" cy="2794000"/>
          </a:xfrm>
          <a:prstGeom prst="rect">
            <a:avLst/>
          </a:prstGeom>
          <a:noFill/>
          <a:ln w="9525">
            <a:noFill/>
            <a:miter lim="800000"/>
            <a:headEnd/>
            <a:tailEnd/>
          </a:ln>
        </p:spPr>
      </p:pic>
      <p:pic>
        <p:nvPicPr>
          <p:cNvPr id="79878" name="Picture 5"/>
          <p:cNvPicPr>
            <a:picLocks noChangeAspect="1"/>
          </p:cNvPicPr>
          <p:nvPr/>
        </p:nvPicPr>
        <p:blipFill>
          <a:blip r:embed="rId4" cstate="print"/>
          <a:srcRect/>
          <a:stretch>
            <a:fillRect/>
          </a:stretch>
        </p:blipFill>
        <p:spPr bwMode="auto">
          <a:xfrm>
            <a:off x="1003300" y="2336800"/>
            <a:ext cx="2425700" cy="3683000"/>
          </a:xfrm>
          <a:prstGeom prst="rect">
            <a:avLst/>
          </a:prstGeom>
          <a:noFill/>
          <a:ln w="9525">
            <a:noFill/>
            <a:miter lim="800000"/>
            <a:headEnd/>
            <a:tailEnd/>
          </a:ln>
        </p:spPr>
      </p:pic>
      <p:sp>
        <p:nvSpPr>
          <p:cNvPr id="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big questions in macroevolution</a:t>
            </a:r>
            <a:endParaRPr lang="en-CA" dirty="0"/>
          </a:p>
        </p:txBody>
      </p:sp>
      <p:sp>
        <p:nvSpPr>
          <p:cNvPr id="9" name="Content Placeholder 8"/>
          <p:cNvSpPr>
            <a:spLocks noGrp="1"/>
          </p:cNvSpPr>
          <p:nvPr>
            <p:ph idx="1"/>
          </p:nvPr>
        </p:nvSpPr>
        <p:spPr/>
        <p:txBody>
          <a:bodyPr/>
          <a:lstStyle/>
          <a:p>
            <a:r>
              <a:rPr lang="en-CA" sz="2800" dirty="0" smtClean="0"/>
              <a:t>Is evolution gradual or punctuated (characterized by periods of stasis and large “jumps”)?</a:t>
            </a:r>
          </a:p>
          <a:p>
            <a:r>
              <a:rPr lang="en-CA" sz="2800" dirty="0" smtClean="0"/>
              <a:t>What are the main drivers of </a:t>
            </a:r>
            <a:r>
              <a:rPr lang="en-CA" sz="2800" dirty="0" err="1" smtClean="0"/>
              <a:t>macroevolutionary</a:t>
            </a:r>
            <a:r>
              <a:rPr lang="en-CA" sz="2800" dirty="0" smtClean="0"/>
              <a:t> change?</a:t>
            </a:r>
          </a:p>
          <a:p>
            <a:pPr lvl="1"/>
            <a:r>
              <a:rPr lang="en-CA" sz="2400" dirty="0" smtClean="0"/>
              <a:t>intrinsic or extrinsic?</a:t>
            </a:r>
          </a:p>
          <a:p>
            <a:pPr lvl="1"/>
            <a:r>
              <a:rPr lang="en-CA" sz="2400" dirty="0" smtClean="0"/>
              <a:t>biotic or abiotic?</a:t>
            </a:r>
          </a:p>
          <a:p>
            <a:r>
              <a:rPr lang="en-CA" sz="2800" dirty="0" smtClean="0"/>
              <a:t>Why are some </a:t>
            </a:r>
            <a:r>
              <a:rPr lang="en-CA" sz="2800" dirty="0" err="1" smtClean="0"/>
              <a:t>clades</a:t>
            </a:r>
            <a:r>
              <a:rPr lang="en-CA" sz="2800" dirty="0" smtClean="0"/>
              <a:t> more diverse than others?</a:t>
            </a:r>
          </a:p>
          <a:p>
            <a:r>
              <a:rPr lang="en-CA" sz="2800" dirty="0" smtClean="0"/>
              <a:t>How do novel features evolve?</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1139"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(6) </a:t>
            </a:r>
            <a:r>
              <a:rPr lang="en-CA" sz="3200" dirty="0">
                <a:solidFill>
                  <a:schemeClr val="tx1"/>
                </a:solidFill>
              </a:rPr>
              <a:t>Stamens with two pollen </a:t>
            </a:r>
            <a:r>
              <a:rPr lang="en-CA" sz="3200" dirty="0" smtClean="0">
                <a:solidFill>
                  <a:schemeClr val="tx1"/>
                </a:solidFill>
              </a:rPr>
              <a:t>sacs (and other mechanisms) facilitate specialized pollination syndromes</a:t>
            </a:r>
            <a:endParaRPr lang="en-CA" sz="3200" dirty="0">
              <a:solidFill>
                <a:schemeClr val="tx1"/>
              </a:solidFill>
            </a:endParaRPr>
          </a:p>
        </p:txBody>
      </p:sp>
      <p:pic>
        <p:nvPicPr>
          <p:cNvPr id="81925" name="Picture 5"/>
          <p:cNvPicPr>
            <a:picLocks noChangeAspect="1"/>
          </p:cNvPicPr>
          <p:nvPr/>
        </p:nvPicPr>
        <p:blipFill>
          <a:blip r:embed="rId3" cstate="print"/>
          <a:srcRect l="20612" t="8621" r="6071" b="11575"/>
          <a:stretch>
            <a:fillRect/>
          </a:stretch>
        </p:blipFill>
        <p:spPr bwMode="auto">
          <a:xfrm rot="-5400000">
            <a:off x="4491800" y="3204400"/>
            <a:ext cx="3650000" cy="2880000"/>
          </a:xfrm>
          <a:prstGeom prst="rect">
            <a:avLst/>
          </a:prstGeom>
          <a:noFill/>
          <a:ln w="9525">
            <a:noFill/>
            <a:miter lim="800000"/>
            <a:headEnd/>
            <a:tailEnd/>
          </a:ln>
        </p:spPr>
      </p:pic>
      <p:sp>
        <p:nvSpPr>
          <p:cNvPr id="6"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(7) Flowers and the biotic						interactions they 					represent</a:t>
            </a:r>
          </a:p>
        </p:txBody>
      </p:sp>
      <p:pic>
        <p:nvPicPr>
          <p:cNvPr id="83973" name="Picture 5"/>
          <p:cNvPicPr>
            <a:picLocks noChangeAspect="1"/>
          </p:cNvPicPr>
          <p:nvPr/>
        </p:nvPicPr>
        <p:blipFill>
          <a:blip r:embed="rId3" cstate="print"/>
          <a:srcRect/>
          <a:stretch>
            <a:fillRect/>
          </a:stretch>
        </p:blipFill>
        <p:spPr bwMode="auto">
          <a:xfrm>
            <a:off x="685800" y="3429000"/>
            <a:ext cx="3962400" cy="2971800"/>
          </a:xfrm>
          <a:prstGeom prst="rect">
            <a:avLst/>
          </a:prstGeom>
          <a:noFill/>
          <a:ln w="9525">
            <a:noFill/>
            <a:miter lim="800000"/>
            <a:headEnd/>
            <a:tailEnd/>
          </a:ln>
        </p:spPr>
      </p:pic>
      <p:pic>
        <p:nvPicPr>
          <p:cNvPr id="7" name="Picture 6"/>
          <p:cNvPicPr>
            <a:picLocks noChangeAspect="1"/>
          </p:cNvPicPr>
          <p:nvPr/>
        </p:nvPicPr>
        <p:blipFill>
          <a:blip r:embed="rId4" cstate="print"/>
          <a:srcRect/>
          <a:stretch>
            <a:fillRect/>
          </a:stretch>
        </p:blipFill>
        <p:spPr bwMode="auto">
          <a:xfrm>
            <a:off x="5334000" y="1676400"/>
            <a:ext cx="3178175" cy="4876800"/>
          </a:xfrm>
          <a:prstGeom prst="rect">
            <a:avLst/>
          </a:prstGeom>
          <a:noFill/>
          <a:ln w="9525">
            <a:noFill/>
            <a:miter lim="800000"/>
            <a:headEnd/>
            <a:tailEnd/>
          </a:ln>
        </p:spPr>
      </p:pic>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152400" y="2362200"/>
            <a:ext cx="4438650" cy="2514600"/>
          </a:xfrm>
          <a:prstGeom prst="rect">
            <a:avLst/>
          </a:prstGeom>
          <a:noFill/>
          <a:ln w="9525">
            <a:noFill/>
            <a:round/>
            <a:headEnd/>
            <a:tailEnd/>
          </a:ln>
        </p:spPr>
        <p:txBody>
          <a:bodyPr/>
          <a:lstStyle/>
          <a:p>
            <a:pPr marL="341313" indent="-341313" algn="r">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(8) Edible or other animal-dispersed fruits and the biotic interactions they represent</a:t>
            </a: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9" name="Picture 8"/>
          <p:cNvPicPr>
            <a:picLocks noChangeAspect="1"/>
          </p:cNvPicPr>
          <p:nvPr/>
        </p:nvPicPr>
        <p:blipFill>
          <a:blip r:embed="rId3" cstate="print"/>
          <a:srcRect/>
          <a:stretch>
            <a:fillRect/>
          </a:stretch>
        </p:blipFill>
        <p:spPr bwMode="auto">
          <a:xfrm>
            <a:off x="4800600" y="1943100"/>
            <a:ext cx="3848100" cy="38481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457200" y="1676400"/>
            <a:ext cx="8077200" cy="4876800"/>
          </a:xfrm>
          <a:prstGeom prst="rect">
            <a:avLst/>
          </a:prstGeom>
          <a:noFill/>
          <a:ln w="9525">
            <a:noFill/>
            <a:round/>
            <a:headEnd/>
            <a:tailEnd/>
          </a:ln>
        </p:spPr>
        <p:txBody>
          <a:bodyPr/>
          <a:lstStyle/>
          <a:p>
            <a:pPr marL="341313"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Herbaceous growth form</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shorter generations</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rapid growth rates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Diverse developmental morphologies and extensive phenotypic plasticity</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Novel conductive morphology (vessel elements)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Litter is more easily decomposed </a:t>
            </a:r>
            <a:r>
              <a:rPr lang="en-US" sz="2800" dirty="0" err="1" smtClean="0">
                <a:solidFill>
                  <a:schemeClr val="tx1"/>
                </a:solidFill>
                <a:sym typeface="Wingdings"/>
              </a:rPr>
              <a:t></a:t>
            </a:r>
            <a:r>
              <a:rPr lang="en-US" sz="2800" dirty="0" smtClean="0">
                <a:solidFill>
                  <a:schemeClr val="tx1"/>
                </a:solidFill>
                <a:sym typeface="Wingdings"/>
              </a:rPr>
              <a:t> increased soil nutrient release</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smtClean="0">
                <a:solidFill>
                  <a:schemeClr val="tx1"/>
                </a:solidFill>
                <a:sym typeface="Wingdings"/>
              </a:rPr>
              <a:t>Novel chemical pathways and interactions</a:t>
            </a:r>
            <a:endParaRPr lang="en-CA" sz="2800" dirty="0" smtClean="0">
              <a:solidFill>
                <a:schemeClr val="tx1"/>
              </a:solidFill>
            </a:endParaRP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dirty="0" smtClean="0">
              <a:solidFill>
                <a:schemeClr val="tx1"/>
              </a:solidFill>
            </a:endParaRP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vegetative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068164"/>
          </a:xfrm>
        </p:spPr>
        <p:txBody>
          <a:bodyPr/>
          <a:lstStyle/>
          <a:p>
            <a:r>
              <a:rPr lang="en-CA" dirty="0" smtClean="0">
                <a:solidFill>
                  <a:schemeClr val="tx1"/>
                </a:solidFill>
              </a:rPr>
              <a:t>So many angiosperms!</a:t>
            </a:r>
            <a:endParaRPr lang="en-CA" dirty="0">
              <a:solidFill>
                <a:schemeClr val="tx1"/>
              </a:solidFill>
            </a:endParaRPr>
          </a:p>
        </p:txBody>
      </p:sp>
      <p:sp>
        <p:nvSpPr>
          <p:cNvPr id="3" name="Content Placeholder 2"/>
          <p:cNvSpPr>
            <a:spLocks noGrp="1"/>
          </p:cNvSpPr>
          <p:nvPr>
            <p:ph idx="1"/>
          </p:nvPr>
        </p:nvSpPr>
        <p:spPr>
          <a:xfrm>
            <a:off x="-180528" y="1700808"/>
            <a:ext cx="2279104" cy="1152128"/>
          </a:xfrm>
        </p:spPr>
        <p:txBody>
          <a:bodyPr/>
          <a:lstStyle/>
          <a:p>
            <a:pPr algn="ctr">
              <a:buNone/>
            </a:pPr>
            <a:r>
              <a:rPr lang="en-CA" dirty="0" err="1" smtClean="0">
                <a:solidFill>
                  <a:schemeClr val="tx1"/>
                </a:solidFill>
              </a:rPr>
              <a:t>Gnetales</a:t>
            </a:r>
            <a:r>
              <a:rPr lang="en-CA" dirty="0" smtClean="0">
                <a:solidFill>
                  <a:schemeClr val="tx1"/>
                </a:solidFill>
              </a:rPr>
              <a:t> </a:t>
            </a:r>
          </a:p>
          <a:p>
            <a:pPr algn="ctr">
              <a:buNone/>
            </a:pPr>
            <a:r>
              <a:rPr lang="en-CA" dirty="0" smtClean="0">
                <a:solidFill>
                  <a:schemeClr val="tx1"/>
                </a:solidFill>
              </a:rPr>
              <a:t>69</a:t>
            </a:r>
            <a:endParaRPr lang="en-CA" dirty="0">
              <a:solidFill>
                <a:schemeClr val="tx1"/>
              </a:solidFill>
            </a:endParaRPr>
          </a:p>
        </p:txBody>
      </p:sp>
      <p:cxnSp>
        <p:nvCxnSpPr>
          <p:cNvPr id="5" name="Straight Connector 4"/>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1"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chemeClr val="tx1"/>
                </a:solidFill>
                <a:effectLst/>
                <a:uLnTx/>
                <a:uFillTx/>
                <a:latin typeface="+mn-lt"/>
                <a:ea typeface="+mn-ea"/>
                <a:cs typeface="+mn-cs"/>
              </a:rPr>
              <a:t>Ceratophyllaceae</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6</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sp>
        <p:nvSpPr>
          <p:cNvPr id="12"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Rest of the angiosperms</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&gt; 250000</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5" name="TextBox 14"/>
          <p:cNvSpPr txBox="1"/>
          <p:nvPr/>
        </p:nvSpPr>
        <p:spPr>
          <a:xfrm>
            <a:off x="5076056" y="4797152"/>
            <a:ext cx="3456384" cy="707886"/>
          </a:xfrm>
          <a:prstGeom prst="rect">
            <a:avLst/>
          </a:prstGeom>
          <a:noFill/>
        </p:spPr>
        <p:txBody>
          <a:bodyPr wrap="square" rtlCol="0">
            <a:spAutoFit/>
          </a:bodyPr>
          <a:lstStyle/>
          <a:p>
            <a:r>
              <a:rPr lang="en-CA" sz="2000" dirty="0" smtClean="0">
                <a:solidFill>
                  <a:schemeClr val="tx1"/>
                </a:solidFill>
              </a:rPr>
              <a:t>Angiosperm </a:t>
            </a:r>
            <a:r>
              <a:rPr lang="en-CA" sz="2000" dirty="0" err="1" smtClean="0">
                <a:solidFill>
                  <a:schemeClr val="tx1"/>
                </a:solidFill>
              </a:rPr>
              <a:t>synapomorphies</a:t>
            </a:r>
            <a:r>
              <a:rPr lang="en-CA" sz="2000" dirty="0" smtClean="0">
                <a:solidFill>
                  <a:schemeClr val="tx1"/>
                </a:solidFill>
              </a:rPr>
              <a:t>, possible “key innovations”</a:t>
            </a:r>
            <a:endParaRPr lang="en-CA" sz="20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80528" y="1700808"/>
            <a:ext cx="2279104" cy="1152128"/>
          </a:xfrm>
          <a:prstGeom prst="rect">
            <a:avLst/>
          </a:prstGeom>
        </p:spPr>
        <p:txBody>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Gnetales </a:t>
            </a:r>
          </a:p>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69</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4" name="Straight Connector 3"/>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7"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rgbClr val="000000"/>
                </a:solidFill>
                <a:effectLst/>
                <a:uLnTx/>
                <a:uFillTx/>
                <a:latin typeface="+mn-lt"/>
                <a:ea typeface="+mn-ea"/>
                <a:cs typeface="+mn-cs"/>
              </a:rPr>
              <a:t>Ceratophyllaceae</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6</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sp>
        <p:nvSpPr>
          <p:cNvPr id="8"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Rest of the angiosperms</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&gt; 250000</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9" name="Straight Connector 8"/>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0" name="TextBox 9"/>
          <p:cNvSpPr txBox="1"/>
          <p:nvPr/>
        </p:nvSpPr>
        <p:spPr>
          <a:xfrm>
            <a:off x="5076056" y="4797152"/>
            <a:ext cx="3456384" cy="707886"/>
          </a:xfrm>
          <a:prstGeom prst="rect">
            <a:avLst/>
          </a:prstGeom>
          <a:noFill/>
        </p:spPr>
        <p:txBody>
          <a:bodyPr wrap="square" rtlCol="0">
            <a:spAutoFit/>
          </a:bodyPr>
          <a:lstStyle/>
          <a:p>
            <a:r>
              <a:rPr lang="en-CA" sz="2000" dirty="0" smtClean="0">
                <a:solidFill>
                  <a:srgbClr val="000000"/>
                </a:solidFill>
              </a:rPr>
              <a:t>Angiosperm </a:t>
            </a:r>
            <a:r>
              <a:rPr lang="en-CA" sz="2000" dirty="0" err="1" smtClean="0">
                <a:solidFill>
                  <a:srgbClr val="000000"/>
                </a:solidFill>
              </a:rPr>
              <a:t>synapomorphies</a:t>
            </a:r>
            <a:r>
              <a:rPr lang="en-CA" sz="2000" dirty="0" smtClean="0">
                <a:solidFill>
                  <a:srgbClr val="000000"/>
                </a:solidFill>
              </a:rPr>
              <a:t>, possible “key innovations”</a:t>
            </a:r>
            <a:endParaRPr lang="en-CA" sz="2000" dirty="0">
              <a:solidFill>
                <a:srgbClr val="000000"/>
              </a:solidFill>
            </a:endParaRPr>
          </a:p>
        </p:txBody>
      </p:sp>
      <p:sp>
        <p:nvSpPr>
          <p:cNvPr id="11" name="5-Point Star 10"/>
          <p:cNvSpPr/>
          <p:nvPr/>
        </p:nvSpPr>
        <p:spPr bwMode="auto">
          <a:xfrm>
            <a:off x="5652120" y="3284984"/>
            <a:ext cx="864096" cy="792088"/>
          </a:xfrm>
          <a:prstGeom prst="star5">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pPr>
            <a:endParaRPr kumimoji="0" lang="en-CA" sz="1800" b="0" i="0" u="none" strike="noStrike" cap="none" normalizeH="0" baseline="0" smtClean="0">
              <a:ln>
                <a:noFill/>
              </a:ln>
              <a:solidFill>
                <a:srgbClr val="000000"/>
              </a:solidFill>
              <a:effectLst/>
              <a:latin typeface="Calibri" pitchFamily="32" charset="0"/>
            </a:endParaRPr>
          </a:p>
        </p:txBody>
      </p:sp>
      <p:sp>
        <p:nvSpPr>
          <p:cNvPr id="12" name="Title 1"/>
          <p:cNvSpPr txBox="1">
            <a:spLocks/>
          </p:cNvSpPr>
          <p:nvPr/>
        </p:nvSpPr>
        <p:spPr bwMode="auto">
          <a:xfrm>
            <a:off x="457200" y="128588"/>
            <a:ext cx="8228013" cy="106816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400" b="0" i="0" u="none" strike="noStrike" kern="0" cap="none" spc="0" normalizeH="0" baseline="0" noProof="0" smtClean="0">
                <a:ln>
                  <a:noFill/>
                </a:ln>
                <a:solidFill>
                  <a:schemeClr val="tx1"/>
                </a:solidFill>
                <a:effectLst/>
                <a:uLnTx/>
                <a:uFillTx/>
                <a:latin typeface="+mj-lt"/>
                <a:ea typeface="+mj-ea"/>
                <a:cs typeface="+mj-cs"/>
              </a:rPr>
              <a:t>So many angiosperms!</a:t>
            </a:r>
            <a:endParaRPr kumimoji="0" lang="en-CA" sz="4400" b="0"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io_tree_rates.jpg"/>
          <p:cNvPicPr>
            <a:picLocks noChangeAspect="1"/>
          </p:cNvPicPr>
          <p:nvPr/>
        </p:nvPicPr>
        <p:blipFill>
          <a:blip r:embed="rId2"/>
          <a:stretch>
            <a:fillRect/>
          </a:stretch>
        </p:blipFill>
        <p:spPr>
          <a:xfrm>
            <a:off x="3649861" y="0"/>
            <a:ext cx="5341739" cy="6858000"/>
          </a:xfrm>
          <a:prstGeom prst="rect">
            <a:avLst/>
          </a:prstGeom>
        </p:spPr>
      </p:pic>
      <p:sp>
        <p:nvSpPr>
          <p:cNvPr id="6" name="TextBox 5"/>
          <p:cNvSpPr txBox="1"/>
          <p:nvPr/>
        </p:nvSpPr>
        <p:spPr>
          <a:xfrm>
            <a:off x="152400" y="466666"/>
            <a:ext cx="3429000" cy="5324534"/>
          </a:xfrm>
          <a:prstGeom prst="rect">
            <a:avLst/>
          </a:prstGeom>
          <a:noFill/>
        </p:spPr>
        <p:txBody>
          <a:bodyPr wrap="square" rtlCol="0">
            <a:spAutoFit/>
          </a:bodyPr>
          <a:lstStyle/>
          <a:p>
            <a:r>
              <a:rPr lang="en-US" sz="3200" dirty="0" smtClean="0"/>
              <a:t>Diversification rates on the angiosperm super-tree</a:t>
            </a:r>
          </a:p>
          <a:p>
            <a:endParaRPr lang="en-US" sz="2200" dirty="0" smtClean="0"/>
          </a:p>
          <a:p>
            <a:r>
              <a:rPr lang="en-US" sz="2200" dirty="0" smtClean="0"/>
              <a:t>Strength of shading indicates diversification rate</a:t>
            </a:r>
          </a:p>
          <a:p>
            <a:r>
              <a:rPr lang="en-US" sz="2200" dirty="0" smtClean="0"/>
              <a:t>	</a:t>
            </a:r>
            <a:r>
              <a:rPr lang="en-US" dirty="0" smtClean="0"/>
              <a:t>yellow to orange = low</a:t>
            </a:r>
          </a:p>
          <a:p>
            <a:r>
              <a:rPr lang="en-US" dirty="0" smtClean="0"/>
              <a:t>	red to black = high</a:t>
            </a:r>
          </a:p>
          <a:p>
            <a:r>
              <a:rPr lang="en-US" dirty="0" smtClean="0"/>
              <a:t>	* = top 10 imbalanced nodes</a:t>
            </a:r>
          </a:p>
          <a:p>
            <a:endParaRPr lang="en-US" sz="2200" dirty="0" smtClean="0"/>
          </a:p>
          <a:p>
            <a:r>
              <a:rPr lang="en-US" sz="2200" dirty="0" smtClean="0"/>
              <a:t>No simple correlations.</a:t>
            </a:r>
          </a:p>
          <a:p>
            <a:endParaRPr lang="en-US" sz="2200" dirty="0" smtClean="0"/>
          </a:p>
          <a:p>
            <a:r>
              <a:rPr lang="en-US" sz="2200" dirty="0" smtClean="0"/>
              <a:t>Davies </a:t>
            </a:r>
            <a:r>
              <a:rPr lang="en-US" sz="2200" i="1" dirty="0" smtClean="0"/>
              <a:t>et al</a:t>
            </a:r>
            <a:r>
              <a:rPr lang="en-US" sz="2200" dirty="0" smtClean="0"/>
              <a:t>. 2003</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Difficulties in identifying key innovations</a:t>
            </a:r>
            <a:endParaRPr lang="en-CA" dirty="0">
              <a:solidFill>
                <a:schemeClr val="tx1"/>
              </a:solidFill>
            </a:endParaRPr>
          </a:p>
        </p:txBody>
      </p:sp>
      <p:sp>
        <p:nvSpPr>
          <p:cNvPr id="3" name="Content Placeholder 2"/>
          <p:cNvSpPr>
            <a:spLocks noGrp="1"/>
          </p:cNvSpPr>
          <p:nvPr>
            <p:ph idx="1"/>
          </p:nvPr>
        </p:nvSpPr>
        <p:spPr/>
        <p:txBody>
          <a:bodyPr/>
          <a:lstStyle/>
          <a:p>
            <a:pPr lvl="0"/>
            <a:r>
              <a:rPr lang="en-CA" sz="2800" dirty="0" smtClean="0">
                <a:solidFill>
                  <a:schemeClr val="tx1"/>
                </a:solidFill>
              </a:rPr>
              <a:t>multiple innovations may work together to affect diversification, a key “complex”</a:t>
            </a:r>
          </a:p>
          <a:p>
            <a:pPr lvl="0"/>
            <a:r>
              <a:rPr lang="en-CA" sz="2800" dirty="0" smtClean="0">
                <a:solidFill>
                  <a:schemeClr val="tx1"/>
                </a:solidFill>
              </a:rPr>
              <a:t>the effects of innovations may be obscured over time by the evolution of other characters or the loss in some lineages</a:t>
            </a:r>
          </a:p>
          <a:p>
            <a:pPr lvl="0"/>
            <a:r>
              <a:rPr lang="en-CA" sz="2800" dirty="0" smtClean="0">
                <a:solidFill>
                  <a:schemeClr val="tx1"/>
                </a:solidFill>
              </a:rPr>
              <a:t>timing of evolution of trait and diversification “burst” may involve a lag or delay</a:t>
            </a:r>
          </a:p>
          <a:p>
            <a:pPr lvl="0"/>
            <a:r>
              <a:rPr lang="en-CA" sz="2800" dirty="0" smtClean="0">
                <a:solidFill>
                  <a:schemeClr val="tx1"/>
                </a:solidFill>
              </a:rPr>
              <a:t>requires accurate timing of character evolution and well-resolved phylogenies</a:t>
            </a:r>
          </a:p>
          <a:p>
            <a:endParaRPr lang="en-CA" sz="28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332656"/>
            <a:ext cx="8424936" cy="5078313"/>
          </a:xfrm>
          <a:prstGeom prst="rect">
            <a:avLst/>
          </a:prstGeom>
        </p:spPr>
        <p:txBody>
          <a:bodyPr wrap="square">
            <a:spAutoFit/>
          </a:bodyPr>
          <a:lstStyle/>
          <a:p>
            <a:r>
              <a:rPr lang="en-CA" sz="4400" u="sng" dirty="0" smtClean="0"/>
              <a:t>Conclusions </a:t>
            </a:r>
            <a:r>
              <a:rPr lang="en-CA" sz="2800" dirty="0" smtClean="0"/>
              <a:t> </a:t>
            </a:r>
          </a:p>
          <a:p>
            <a:endParaRPr lang="en-CA" sz="2800" dirty="0" smtClean="0"/>
          </a:p>
          <a:p>
            <a:r>
              <a:rPr lang="en-CA" sz="2800" dirty="0" smtClean="0"/>
              <a:t>There is no simple key innovation involved in the angiosperm radiation, but many possible with varying levels of support.  </a:t>
            </a:r>
          </a:p>
          <a:p>
            <a:endParaRPr lang="en-CA" sz="2800" dirty="0" smtClean="0"/>
          </a:p>
          <a:p>
            <a:r>
              <a:rPr lang="en-CA" sz="2800" dirty="0" smtClean="0"/>
              <a:t>The picture is more dynamic than a single origin of one key innovation &amp; subsequent diversification.</a:t>
            </a:r>
          </a:p>
          <a:p>
            <a:endParaRPr lang="en-CA" sz="2800" dirty="0" smtClean="0"/>
          </a:p>
          <a:p>
            <a:r>
              <a:rPr lang="en-CA" sz="2800" dirty="0" smtClean="0"/>
              <a:t>Innovations have likely been gained and lost within the </a:t>
            </a:r>
            <a:r>
              <a:rPr lang="en-CA" sz="2800" dirty="0" err="1" smtClean="0"/>
              <a:t>Angiosperma</a:t>
            </a:r>
            <a:r>
              <a:rPr lang="en-CA" sz="2800" dirty="0" smtClean="0"/>
              <a:t>.  </a:t>
            </a:r>
            <a:endParaRPr lang="en-CA" sz="28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unanswered questions</a:t>
            </a:r>
            <a:endParaRPr lang="en-US" dirty="0"/>
          </a:p>
        </p:txBody>
      </p:sp>
      <p:sp>
        <p:nvSpPr>
          <p:cNvPr id="3" name="Content Placeholder 2"/>
          <p:cNvSpPr>
            <a:spLocks noGrp="1"/>
          </p:cNvSpPr>
          <p:nvPr>
            <p:ph idx="1"/>
          </p:nvPr>
        </p:nvSpPr>
        <p:spPr/>
        <p:txBody>
          <a:bodyPr/>
          <a:lstStyle/>
          <a:p>
            <a:r>
              <a:rPr lang="en-CA" dirty="0" smtClean="0"/>
              <a:t>Is evolution gradual or punctuated?</a:t>
            </a:r>
          </a:p>
          <a:p>
            <a:r>
              <a:rPr lang="en-CA" dirty="0" smtClean="0"/>
              <a:t>Is evolution primarily driven by biotic or abiotic factors?</a:t>
            </a:r>
          </a:p>
          <a:p>
            <a:r>
              <a:rPr lang="en-CA" dirty="0" smtClean="0"/>
              <a:t>Is evolution repeatable?</a:t>
            </a:r>
          </a:p>
          <a:p>
            <a:pPr lvl="1"/>
            <a:r>
              <a:rPr lang="en-CA" dirty="0" smtClean="0"/>
              <a:t>“replaying the tape of life”</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2"/>
          </p:nvPr>
        </p:nvSpPr>
        <p:spPr>
          <a:xfrm>
            <a:off x="3635896" y="1800225"/>
            <a:ext cx="4830688" cy="4524375"/>
          </a:xfrm>
        </p:spPr>
        <p:txBody>
          <a:bodyPr/>
          <a:lstStyle/>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b="1" u="sng" dirty="0" smtClean="0">
                <a:solidFill>
                  <a:srgbClr val="FFFFFF"/>
                </a:solidFill>
              </a:rPr>
              <a:t>Net diversity</a:t>
            </a:r>
            <a:r>
              <a:rPr lang="en-CA" b="1" dirty="0" smtClean="0">
                <a:solidFill>
                  <a:srgbClr val="FFFFFF"/>
                </a:solidFill>
              </a:rPr>
              <a:t>  </a:t>
            </a:r>
            <a:r>
              <a:rPr lang="en-CA" dirty="0" smtClean="0">
                <a:solidFill>
                  <a:srgbClr val="FFFFFF"/>
                </a:solidFill>
              </a:rPr>
              <a:t>= </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number of speciation events – number of extinction events</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dirty="0" smtClean="0">
              <a:solidFill>
                <a:srgbClr val="FFFFFF"/>
              </a:solidFill>
            </a:endParaRPr>
          </a:p>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What affects the rates of speciation and extinction?</a:t>
            </a:r>
          </a:p>
          <a:p>
            <a:endParaRPr lang="en-CA" dirty="0"/>
          </a:p>
        </p:txBody>
      </p:sp>
      <p:sp>
        <p:nvSpPr>
          <p:cNvPr id="19458"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rgbClr val="FFFFFF"/>
                </a:solidFill>
              </a:rPr>
              <a:t>Diversity at the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err="1" smtClean="0">
                <a:solidFill>
                  <a:srgbClr val="FFFFFF"/>
                </a:solidFill>
              </a:rPr>
              <a:t>macroevolutionary</a:t>
            </a:r>
            <a:r>
              <a:rPr lang="en-CA" sz="4000" dirty="0" smtClean="0">
                <a:solidFill>
                  <a:srgbClr val="FFFFFF"/>
                </a:solidFill>
              </a:rPr>
              <a:t> scale</a:t>
            </a:r>
            <a:endParaRPr lang="en-CA" sz="4000" dirty="0">
              <a:solidFill>
                <a:srgbClr val="FFFFFF"/>
              </a:solidFill>
            </a:endParaRPr>
          </a:p>
        </p:txBody>
      </p:sp>
      <p:grpSp>
        <p:nvGrpSpPr>
          <p:cNvPr id="15" name="Group 14"/>
          <p:cNvGrpSpPr/>
          <p:nvPr/>
        </p:nvGrpSpPr>
        <p:grpSpPr>
          <a:xfrm>
            <a:off x="762000" y="1981200"/>
            <a:ext cx="2801095" cy="3178867"/>
            <a:chOff x="5364088" y="1556792"/>
            <a:chExt cx="2623728" cy="2639218"/>
          </a:xfrm>
        </p:grpSpPr>
        <p:sp>
          <p:nvSpPr>
            <p:cNvPr id="5" name="Line 3"/>
            <p:cNvSpPr>
              <a:spLocks noChangeShapeType="1"/>
            </p:cNvSpPr>
            <p:nvPr/>
          </p:nvSpPr>
          <p:spPr bwMode="auto">
            <a:xfrm>
              <a:off x="5364088" y="2642642"/>
              <a:ext cx="1979613" cy="1260475"/>
            </a:xfrm>
            <a:prstGeom prst="line">
              <a:avLst/>
            </a:prstGeom>
            <a:noFill/>
            <a:ln w="36000">
              <a:solidFill>
                <a:schemeClr val="tx1"/>
              </a:solidFill>
              <a:round/>
              <a:headEnd/>
              <a:tailEnd/>
            </a:ln>
            <a:effectLst/>
          </p:spPr>
          <p:txBody>
            <a:bodyPr/>
            <a:lstStyle/>
            <a:p>
              <a:endParaRPr lang="en-CA"/>
            </a:p>
          </p:txBody>
        </p:sp>
        <p:sp>
          <p:nvSpPr>
            <p:cNvPr id="6" name="Line 4"/>
            <p:cNvSpPr>
              <a:spLocks noChangeShapeType="1"/>
            </p:cNvSpPr>
            <p:nvPr/>
          </p:nvSpPr>
          <p:spPr bwMode="auto">
            <a:xfrm flipV="1">
              <a:off x="5364088" y="1556792"/>
              <a:ext cx="1979613" cy="1092200"/>
            </a:xfrm>
            <a:prstGeom prst="line">
              <a:avLst/>
            </a:prstGeom>
            <a:noFill/>
            <a:ln w="36000">
              <a:solidFill>
                <a:schemeClr val="tx1"/>
              </a:solidFill>
              <a:round/>
              <a:headEnd/>
              <a:tailEnd/>
            </a:ln>
            <a:effectLst/>
          </p:spPr>
          <p:txBody>
            <a:bodyPr/>
            <a:lstStyle/>
            <a:p>
              <a:endParaRPr lang="en-CA"/>
            </a:p>
          </p:txBody>
        </p:sp>
        <p:sp>
          <p:nvSpPr>
            <p:cNvPr id="7" name="Line 5"/>
            <p:cNvSpPr>
              <a:spLocks noChangeShapeType="1"/>
            </p:cNvSpPr>
            <p:nvPr/>
          </p:nvSpPr>
          <p:spPr bwMode="auto">
            <a:xfrm>
              <a:off x="6803951" y="1852067"/>
              <a:ext cx="539750" cy="179388"/>
            </a:xfrm>
            <a:prstGeom prst="line">
              <a:avLst/>
            </a:prstGeom>
            <a:noFill/>
            <a:ln w="36000">
              <a:solidFill>
                <a:schemeClr val="tx1"/>
              </a:solidFill>
              <a:round/>
              <a:headEnd/>
              <a:tailEnd/>
            </a:ln>
            <a:effectLst/>
          </p:spPr>
          <p:txBody>
            <a:bodyPr/>
            <a:lstStyle/>
            <a:p>
              <a:endParaRPr lang="en-CA"/>
            </a:p>
          </p:txBody>
        </p:sp>
        <p:sp>
          <p:nvSpPr>
            <p:cNvPr id="8" name="Line 6"/>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9" name="Line 7"/>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10" name="AutoShape 8"/>
            <p:cNvSpPr>
              <a:spLocks noChangeArrowheads="1"/>
            </p:cNvSpPr>
            <p:nvPr/>
          </p:nvSpPr>
          <p:spPr bwMode="auto">
            <a:xfrm rot="3147554">
              <a:off x="6826599" y="3034793"/>
              <a:ext cx="1214299" cy="1108135"/>
            </a:xfrm>
            <a:prstGeom prst="rtTriangle">
              <a:avLst/>
            </a:prstGeom>
            <a:solidFill>
              <a:srgbClr val="99CCFF"/>
            </a:solidFill>
            <a:ln w="36000">
              <a:solidFill>
                <a:schemeClr val="tx1"/>
              </a:solidFill>
              <a:round/>
              <a:headEnd/>
              <a:tailEnd/>
            </a:ln>
            <a:effectLst/>
          </p:spPr>
          <p:txBody>
            <a:bodyPr wrap="none" anchor="ctr"/>
            <a:lstStyle/>
            <a:p>
              <a:endParaRPr lang="en-CA"/>
            </a:p>
          </p:txBody>
        </p:sp>
        <p:sp>
          <p:nvSpPr>
            <p:cNvPr id="11" name="Line 9"/>
            <p:cNvSpPr>
              <a:spLocks noChangeShapeType="1"/>
            </p:cNvSpPr>
            <p:nvPr/>
          </p:nvSpPr>
          <p:spPr bwMode="auto">
            <a:xfrm>
              <a:off x="6335638" y="3183980"/>
              <a:ext cx="1588" cy="179387"/>
            </a:xfrm>
            <a:prstGeom prst="line">
              <a:avLst/>
            </a:prstGeom>
            <a:noFill/>
            <a:ln w="36000">
              <a:solidFill>
                <a:schemeClr val="tx1"/>
              </a:solidFill>
              <a:round/>
              <a:headEnd/>
              <a:tailEnd/>
            </a:ln>
            <a:effectLst/>
          </p:spPr>
          <p:txBody>
            <a:bodyP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227" y="170910"/>
            <a:ext cx="8877936" cy="1107996"/>
          </a:xfrm>
          <a:prstGeom prst="rect">
            <a:avLst/>
          </a:prstGeom>
        </p:spPr>
        <p:txBody>
          <a:bodyPr vert="horz" wrap="square" lIns="0" tIns="0" rIns="0" bIns="0" rtlCol="0">
            <a:spAutoFit/>
          </a:bodyPr>
          <a:lstStyle/>
          <a:p>
            <a:pPr marR="6350" indent="-717550" algn="ctr">
              <a:lnSpc>
                <a:spcPct val="100000"/>
              </a:lnSpc>
            </a:pPr>
            <a:r>
              <a:rPr lang="en-CA" sz="3600" dirty="0" smtClean="0">
                <a:latin typeface="+mj-lt"/>
                <a:cs typeface="Calibri"/>
              </a:rPr>
              <a:t>I</a:t>
            </a:r>
            <a:r>
              <a:rPr sz="3600" dirty="0" smtClean="0">
                <a:latin typeface="+mj-lt"/>
                <a:cs typeface="Calibri"/>
              </a:rPr>
              <a:t>s </a:t>
            </a:r>
            <a:r>
              <a:rPr sz="3600" dirty="0">
                <a:latin typeface="+mj-lt"/>
                <a:cs typeface="Calibri"/>
              </a:rPr>
              <a:t>selfing a dead </a:t>
            </a:r>
            <a:r>
              <a:rPr sz="3600" dirty="0" smtClean="0">
                <a:latin typeface="+mj-lt"/>
                <a:cs typeface="Calibri"/>
              </a:rPr>
              <a:t>end</a:t>
            </a:r>
            <a:r>
              <a:rPr lang="en-CA" sz="3600" dirty="0" smtClean="0">
                <a:latin typeface="+mj-lt"/>
                <a:cs typeface="Calibri"/>
              </a:rPr>
              <a:t>?</a:t>
            </a:r>
            <a:r>
              <a:rPr sz="3600" dirty="0" smtClean="0">
                <a:latin typeface="+mj-lt"/>
                <a:cs typeface="Calibri"/>
              </a:rPr>
              <a:t> </a:t>
            </a:r>
            <a:endParaRPr lang="en-US" sz="3600" dirty="0" smtClean="0">
              <a:latin typeface="+mj-lt"/>
              <a:cs typeface="Calibri"/>
            </a:endParaRPr>
          </a:p>
          <a:p>
            <a:pPr marR="6350" indent="-717550" algn="ctr">
              <a:lnSpc>
                <a:spcPct val="100000"/>
              </a:lnSpc>
            </a:pPr>
            <a:r>
              <a:rPr lang="en-US" sz="3600" dirty="0" smtClean="0">
                <a:latin typeface="+mj-lt"/>
                <a:cs typeface="Calibri"/>
              </a:rPr>
              <a:t>Intrinsic constraints on diversification</a:t>
            </a:r>
            <a:endParaRPr sz="3600" dirty="0">
              <a:latin typeface="+mj-lt"/>
              <a:cs typeface="Calibri"/>
            </a:endParaRPr>
          </a:p>
        </p:txBody>
      </p:sp>
      <p:sp>
        <p:nvSpPr>
          <p:cNvPr id="3" name="object 3"/>
          <p:cNvSpPr>
            <a:spLocks noChangeAspect="1"/>
          </p:cNvSpPr>
          <p:nvPr/>
        </p:nvSpPr>
        <p:spPr>
          <a:xfrm>
            <a:off x="1884788" y="1313400"/>
            <a:ext cx="5448980" cy="6840000"/>
          </a:xfrm>
          <a:prstGeom prst="rect">
            <a:avLst/>
          </a:prstGeom>
          <a:blipFill>
            <a:blip r:embed="rId3" cstate="print"/>
            <a:stretch>
              <a:fillRect/>
            </a:stretch>
          </a:blipFill>
        </p:spPr>
        <p:txBody>
          <a:bodyPr wrap="square" lIns="0" tIns="0" rIns="0" bIns="0" rtlCol="0">
            <a:spAutoFit/>
          </a:bodyPr>
          <a:lstStyle/>
          <a:p>
            <a:endParaRPr/>
          </a:p>
        </p:txBody>
      </p:sp>
      <p:sp>
        <p:nvSpPr>
          <p:cNvPr id="7" name="object 7"/>
          <p:cNvSpPr txBox="1"/>
          <p:nvPr/>
        </p:nvSpPr>
        <p:spPr>
          <a:xfrm>
            <a:off x="7588059" y="6060757"/>
            <a:ext cx="1784541" cy="492443"/>
          </a:xfrm>
          <a:prstGeom prst="rect">
            <a:avLst/>
          </a:prstGeom>
        </p:spPr>
        <p:txBody>
          <a:bodyPr vert="horz" wrap="square" lIns="0" tIns="0" rIns="0" bIns="0" rtlCol="0">
            <a:spAutoFit/>
          </a:bodyPr>
          <a:lstStyle/>
          <a:p>
            <a:pPr marL="12700">
              <a:lnSpc>
                <a:spcPct val="100000"/>
              </a:lnSpc>
            </a:pPr>
            <a:r>
              <a:rPr lang="en-CA" sz="1600" dirty="0" smtClean="0">
                <a:latin typeface="Calibri"/>
                <a:cs typeface="Calibri"/>
              </a:rPr>
              <a:t>G</a:t>
            </a:r>
            <a:r>
              <a:rPr sz="1600" dirty="0" smtClean="0">
                <a:latin typeface="Calibri"/>
                <a:cs typeface="Calibri"/>
              </a:rPr>
              <a:t>oldberg </a:t>
            </a:r>
            <a:r>
              <a:rPr sz="1600" dirty="0">
                <a:latin typeface="Calibri"/>
                <a:cs typeface="Calibri"/>
              </a:rPr>
              <a:t>et </a:t>
            </a:r>
            <a:r>
              <a:rPr sz="1600" dirty="0" smtClean="0">
                <a:latin typeface="Calibri"/>
                <a:cs typeface="Calibri"/>
              </a:rPr>
              <a:t>al</a:t>
            </a:r>
            <a:r>
              <a:rPr lang="en-CA" sz="1600" dirty="0" smtClean="0">
                <a:latin typeface="Calibri"/>
                <a:cs typeface="Calibri"/>
              </a:rPr>
              <a:t>.</a:t>
            </a:r>
            <a:r>
              <a:rPr sz="1600" dirty="0" smtClean="0">
                <a:latin typeface="Calibri"/>
                <a:cs typeface="Calibri"/>
              </a:rPr>
              <a:t> </a:t>
            </a:r>
            <a:r>
              <a:rPr sz="1600" dirty="0">
                <a:latin typeface="Calibri"/>
                <a:cs typeface="Calibri"/>
              </a:rPr>
              <a:t>Science</a:t>
            </a:r>
            <a:r>
              <a:rPr sz="1600" dirty="0" smtClean="0">
                <a:latin typeface="Calibri"/>
                <a:cs typeface="Calibri"/>
              </a:rPr>
              <a:t> </a:t>
            </a:r>
            <a:r>
              <a:rPr lang="en-CA" sz="1600" dirty="0" smtClean="0">
                <a:latin typeface="Calibri"/>
                <a:cs typeface="Calibri"/>
              </a:rPr>
              <a:t>2010</a:t>
            </a:r>
            <a:endParaRPr sz="1600" dirty="0">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rgbClr val="000000"/>
                </a:solidFill>
              </a:rPr>
              <a:t>What </a:t>
            </a:r>
            <a:r>
              <a:rPr lang="en-CA" sz="4000" dirty="0" smtClean="0">
                <a:solidFill>
                  <a:srgbClr val="000000"/>
                </a:solidFill>
              </a:rPr>
              <a:t>are the </a:t>
            </a:r>
            <a:r>
              <a:rPr lang="en-CA" sz="4000" dirty="0">
                <a:solidFill>
                  <a:srgbClr val="000000"/>
                </a:solidFill>
              </a:rPr>
              <a:t>main </a:t>
            </a:r>
            <a:r>
              <a:rPr lang="en-CA" sz="4000" u="sng" dirty="0" smtClean="0">
                <a:solidFill>
                  <a:srgbClr val="000000"/>
                </a:solidFill>
              </a:rPr>
              <a:t>extrinsic</a:t>
            </a:r>
            <a:r>
              <a:rPr lang="en-CA" sz="4000" dirty="0" smtClean="0">
                <a:solidFill>
                  <a:srgbClr val="000000"/>
                </a:solidFill>
              </a:rPr>
              <a:t> drivers </a:t>
            </a:r>
            <a:r>
              <a:rPr lang="en-CA" sz="4000" dirty="0">
                <a:solidFill>
                  <a:srgbClr val="000000"/>
                </a:solidFill>
              </a:rPr>
              <a:t>of</a:t>
            </a:r>
            <a:r>
              <a:rPr lang="en-CA" sz="4000" dirty="0" smtClean="0">
                <a:solidFill>
                  <a:srgbClr val="000000"/>
                </a:solidFill>
              </a:rPr>
              <a:t> </a:t>
            </a:r>
            <a:r>
              <a:rPr lang="en-CA" sz="4000" dirty="0" err="1" smtClean="0">
                <a:solidFill>
                  <a:srgbClr val="000000"/>
                </a:solidFill>
              </a:rPr>
              <a:t>macroevolutionary</a:t>
            </a:r>
            <a:r>
              <a:rPr lang="en-CA" sz="4000" dirty="0" smtClean="0">
                <a:solidFill>
                  <a:srgbClr val="000000"/>
                </a:solidFill>
              </a:rPr>
              <a:t> </a:t>
            </a:r>
            <a:r>
              <a:rPr lang="en-CA" sz="4000" dirty="0">
                <a:solidFill>
                  <a:srgbClr val="000000"/>
                </a:solidFill>
              </a:rPr>
              <a:t>change?</a:t>
            </a:r>
          </a:p>
        </p:txBody>
      </p:sp>
      <p:sp>
        <p:nvSpPr>
          <p:cNvPr id="20483" name="Text Box 2"/>
          <p:cNvSpPr txBox="1">
            <a:spLocks noChangeArrowheads="1"/>
          </p:cNvSpPr>
          <p:nvPr/>
        </p:nvSpPr>
        <p:spPr bwMode="auto">
          <a:xfrm>
            <a:off x="457200" y="1828800"/>
            <a:ext cx="8229600" cy="3505200"/>
          </a:xfrm>
          <a:prstGeom prst="rect">
            <a:avLst/>
          </a:prstGeom>
          <a:noFill/>
          <a:ln w="9525">
            <a:noFill/>
            <a:round/>
            <a:headEnd/>
            <a:tailEnd/>
          </a:ln>
        </p:spPr>
        <p:txBody>
          <a:bodyPr/>
          <a:lstStyle/>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Physical </a:t>
            </a:r>
            <a:r>
              <a:rPr lang="en-CA" sz="3200" dirty="0" smtClean="0">
                <a:solidFill>
                  <a:schemeClr val="tx1"/>
                </a:solidFill>
              </a:rPr>
              <a:t>environment (</a:t>
            </a:r>
            <a:r>
              <a:rPr lang="en-CA" sz="3200" dirty="0" err="1" smtClean="0">
                <a:solidFill>
                  <a:schemeClr val="tx1"/>
                </a:solidFill>
              </a:rPr>
              <a:t>abotic</a:t>
            </a:r>
            <a:r>
              <a:rPr lang="en-CA" sz="3200" dirty="0" smtClean="0">
                <a:solidFill>
                  <a:schemeClr val="tx1"/>
                </a:solidFill>
              </a:rPr>
              <a:t>)</a:t>
            </a:r>
          </a:p>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Interaction with other </a:t>
            </a:r>
            <a:r>
              <a:rPr lang="en-CA" sz="3200" dirty="0" smtClean="0">
                <a:solidFill>
                  <a:schemeClr val="tx1"/>
                </a:solidFill>
              </a:rPr>
              <a:t>species (biotic)</a:t>
            </a:r>
          </a:p>
          <a:p>
            <a:pPr marL="798513" lvl="1"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e.g. Darwin put </a:t>
            </a:r>
            <a:r>
              <a:rPr lang="en-CA" sz="3200" dirty="0">
                <a:solidFill>
                  <a:schemeClr val="tx1"/>
                </a:solidFill>
              </a:rPr>
              <a:t>a lot of emphasis on competition and predation</a:t>
            </a:r>
            <a:endParaRPr lang="en-CA" sz="3200" dirty="0" smtClean="0">
              <a:solidFill>
                <a:schemeClr val="tx1"/>
              </a:solidFill>
            </a:endParaRPr>
          </a:p>
          <a:p>
            <a:pPr marL="341313" indent="-341313">
              <a:spcBef>
                <a:spcPts val="800"/>
              </a:spcBef>
              <a:buClr>
                <a:schemeClr val="tx1"/>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chemeClr val="tx1"/>
                </a:solidFill>
                <a:sym typeface="Wingdings" pitchFamily="2" charset="2"/>
              </a:rPr>
              <a:t>		</a:t>
            </a:r>
            <a:r>
              <a:rPr lang="en-US" sz="3200" dirty="0" err="1" smtClean="0">
                <a:solidFill>
                  <a:schemeClr val="tx1"/>
                </a:solidFill>
                <a:sym typeface="Wingdings" pitchFamily="2" charset="2"/>
              </a:rPr>
              <a:t></a:t>
            </a:r>
            <a:r>
              <a:rPr lang="en-US" sz="3200" dirty="0" smtClean="0">
                <a:solidFill>
                  <a:schemeClr val="tx1"/>
                </a:solidFill>
                <a:sym typeface="Wingdings" pitchFamily="2" charset="2"/>
              </a:rPr>
              <a:t> </a:t>
            </a:r>
            <a:r>
              <a:rPr lang="en-US" sz="3200" dirty="0">
                <a:solidFill>
                  <a:schemeClr val="tx1"/>
                </a:solidFill>
                <a:sym typeface="Wingdings" pitchFamily="2" charset="2"/>
              </a:rPr>
              <a:t>Van </a:t>
            </a:r>
            <a:r>
              <a:rPr lang="en-US" sz="3200" dirty="0" err="1">
                <a:solidFill>
                  <a:schemeClr val="tx1"/>
                </a:solidFill>
                <a:sym typeface="Wingdings" pitchFamily="2" charset="2"/>
              </a:rPr>
              <a:t>V</a:t>
            </a:r>
            <a:r>
              <a:rPr lang="en-US" sz="3200" dirty="0" err="1" smtClean="0">
                <a:solidFill>
                  <a:schemeClr val="tx1"/>
                </a:solidFill>
                <a:sym typeface="Wingdings" pitchFamily="2" charset="2"/>
              </a:rPr>
              <a:t>alen’s</a:t>
            </a:r>
            <a:r>
              <a:rPr lang="en-US" sz="3200" dirty="0" smtClean="0">
                <a:solidFill>
                  <a:schemeClr val="tx1"/>
                </a:solidFill>
                <a:sym typeface="Wingdings" pitchFamily="2" charset="2"/>
              </a:rPr>
              <a:t> </a:t>
            </a:r>
            <a:r>
              <a:rPr lang="en-US" sz="3200" dirty="0">
                <a:solidFill>
                  <a:schemeClr val="tx1"/>
                </a:solidFill>
                <a:sym typeface="Wingdings" pitchFamily="2" charset="2"/>
              </a:rPr>
              <a:t>Red Queen hypothesis</a:t>
            </a:r>
            <a:r>
              <a:rPr lang="en-CA" sz="3200" dirty="0">
                <a:solidFill>
                  <a:schemeClr val="tx1"/>
                </a:solidFill>
              </a:rPr>
              <a:t> </a:t>
            </a:r>
          </a:p>
          <a:p>
            <a:pPr marL="741363" lvl="1" indent="-284163">
              <a:spcBef>
                <a:spcPts val="700"/>
              </a:spcBef>
              <a:buClr>
                <a:schemeClr val="tx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3200"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
          <p:cNvGrpSpPr>
            <a:grpSpLocks/>
          </p:cNvGrpSpPr>
          <p:nvPr/>
        </p:nvGrpSpPr>
        <p:grpSpPr bwMode="auto">
          <a:xfrm>
            <a:off x="0" y="0"/>
            <a:ext cx="9144000" cy="1524000"/>
            <a:chOff x="0" y="0"/>
            <a:chExt cx="5760" cy="960"/>
          </a:xfrm>
        </p:grpSpPr>
        <p:sp>
          <p:nvSpPr>
            <p:cNvPr id="23557"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3558"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3555"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pic>
        <p:nvPicPr>
          <p:cNvPr id="3074" name="Picture 2"/>
          <p:cNvPicPr>
            <a:picLocks noChangeAspect="1" noChangeArrowheads="1"/>
          </p:cNvPicPr>
          <p:nvPr/>
        </p:nvPicPr>
        <p:blipFill>
          <a:blip r:embed="rId4" cstate="print"/>
          <a:srcRect/>
          <a:stretch>
            <a:fillRect/>
          </a:stretch>
        </p:blipFill>
        <p:spPr bwMode="auto">
          <a:xfrm>
            <a:off x="2627784" y="1628800"/>
            <a:ext cx="3973934" cy="493747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0" y="1600200"/>
            <a:ext cx="9144000" cy="5181600"/>
          </a:xfrm>
        </p:spPr>
        <p:txBody>
          <a:bodyPr/>
          <a:lstStyle/>
          <a:p>
            <a:pPr eaLnBrk="1" hangingPunct="1">
              <a:spcAft>
                <a:spcPts val="600"/>
              </a:spcAft>
              <a:buFontTx/>
              <a:buNone/>
            </a:pPr>
            <a:r>
              <a:rPr lang="en-US" sz="2400" dirty="0" smtClean="0"/>
              <a:t>  </a:t>
            </a:r>
            <a:r>
              <a:rPr lang="en-US" sz="2400" dirty="0" smtClean="0">
                <a:solidFill>
                  <a:srgbClr val="FFFFFF"/>
                </a:solidFill>
              </a:rPr>
              <a:t>The continual evolutionary change by a species that is necessary to retain its place in an ecosystem because of ongoing interactions with other species. Food supplies, predators, competitors, pathogens, parasites, and intraspecific dynamics are constantly in flux.</a:t>
            </a:r>
          </a:p>
          <a:p>
            <a:pPr eaLnBrk="1" hangingPunct="1">
              <a:spcAft>
                <a:spcPts val="600"/>
              </a:spcAft>
              <a:buClrTx/>
              <a:buFont typeface="Wingdings" charset="2"/>
              <a:buChar char="à"/>
            </a:pPr>
            <a:r>
              <a:rPr lang="en-US" sz="2400" dirty="0" smtClean="0">
                <a:solidFill>
                  <a:srgbClr val="FFFFFF"/>
                </a:solidFill>
              </a:rPr>
              <a:t>the targets of selection keep changing, and so the organism is never perfectly adapted.</a:t>
            </a:r>
          </a:p>
          <a:p>
            <a:pPr eaLnBrk="1" hangingPunct="1">
              <a:spcAft>
                <a:spcPts val="600"/>
              </a:spcAft>
              <a:buClrTx/>
              <a:buNone/>
            </a:pPr>
            <a:r>
              <a:rPr lang="en-US" sz="2200" dirty="0" smtClean="0">
                <a:solidFill>
                  <a:srgbClr val="FFFFFF"/>
                </a:solidFill>
              </a:rPr>
              <a:t>  Evidence for the Red Queen includes (from Benton 2009):</a:t>
            </a:r>
          </a:p>
          <a:p>
            <a:pPr lvl="1" eaLnBrk="1" hangingPunct="1">
              <a:buClrTx/>
            </a:pPr>
            <a:r>
              <a:rPr lang="en-US" sz="2000" dirty="0" smtClean="0">
                <a:solidFill>
                  <a:srgbClr val="FFFFFF"/>
                </a:solidFill>
              </a:rPr>
              <a:t>interspecific competition</a:t>
            </a:r>
          </a:p>
          <a:p>
            <a:pPr lvl="1" eaLnBrk="1" hangingPunct="1">
              <a:buClrTx/>
            </a:pPr>
            <a:r>
              <a:rPr lang="en-US" sz="2000" dirty="0" smtClean="0">
                <a:solidFill>
                  <a:srgbClr val="FFFFFF"/>
                </a:solidFill>
              </a:rPr>
              <a:t>character displacement</a:t>
            </a:r>
          </a:p>
          <a:p>
            <a:pPr lvl="1" eaLnBrk="1" hangingPunct="1">
              <a:buClrTx/>
            </a:pPr>
            <a:r>
              <a:rPr lang="en-US" sz="2000" dirty="0" smtClean="0">
                <a:solidFill>
                  <a:srgbClr val="FFFFFF"/>
                </a:solidFill>
              </a:rPr>
              <a:t>evolutionary arms races</a:t>
            </a:r>
          </a:p>
          <a:p>
            <a:pPr lvl="1" eaLnBrk="1" hangingPunct="1">
              <a:buClrTx/>
            </a:pPr>
            <a:r>
              <a:rPr lang="en-US" sz="2000" dirty="0" smtClean="0">
                <a:solidFill>
                  <a:srgbClr val="FFFFFF"/>
                </a:solidFill>
              </a:rPr>
              <a:t>incumbency </a:t>
            </a:r>
            <a:r>
              <a:rPr lang="en-US" sz="2000" dirty="0" smtClean="0">
                <a:solidFill>
                  <a:srgbClr val="FFFFFF"/>
                </a:solidFill>
              </a:rPr>
              <a:t>advantage</a:t>
            </a:r>
          </a:p>
        </p:txBody>
      </p:sp>
      <p:grpSp>
        <p:nvGrpSpPr>
          <p:cNvPr id="25603" name="Group 3"/>
          <p:cNvGrpSpPr>
            <a:grpSpLocks/>
          </p:cNvGrpSpPr>
          <p:nvPr/>
        </p:nvGrpSpPr>
        <p:grpSpPr bwMode="auto">
          <a:xfrm>
            <a:off x="0" y="0"/>
            <a:ext cx="9144000" cy="1524000"/>
            <a:chOff x="0" y="0"/>
            <a:chExt cx="5760" cy="960"/>
          </a:xfrm>
        </p:grpSpPr>
        <p:sp>
          <p:nvSpPr>
            <p:cNvPr id="2560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560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0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70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870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870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0" y="1676400"/>
            <a:ext cx="9144000" cy="5029200"/>
          </a:xfrm>
        </p:spPr>
        <p:txBody>
          <a:bodyPr/>
          <a:lstStyle/>
          <a:p>
            <a:pPr eaLnBrk="1" hangingPunct="1">
              <a:spcAft>
                <a:spcPts val="600"/>
              </a:spcAft>
              <a:buClrTx/>
              <a:buNone/>
            </a:pPr>
            <a:r>
              <a:rPr lang="en-US" sz="2400" dirty="0" smtClean="0">
                <a:solidFill>
                  <a:srgbClr val="FFFFFF"/>
                </a:solidFill>
              </a:rPr>
              <a:t>An opposing model, the Court Jester, posits that stochastic changes to the physical environment (e.g. climate change, oceanographic or tectonic events) are the key drivers of major changes in organisms and diversity. </a:t>
            </a:r>
          </a:p>
          <a:p>
            <a:pPr eaLnBrk="1" hangingPunct="1">
              <a:spcAft>
                <a:spcPts val="0"/>
              </a:spcAft>
              <a:buClrTx/>
              <a:buNone/>
            </a:pPr>
            <a:r>
              <a:rPr lang="en-US" sz="2400" dirty="0" smtClean="0">
                <a:solidFill>
                  <a:srgbClr val="FFFFFF"/>
                </a:solidFill>
              </a:rPr>
              <a:t>Evidence for the Court Jester includes (from Benton 2009):</a:t>
            </a:r>
          </a:p>
          <a:p>
            <a:pPr lvl="1" eaLnBrk="1" hangingPunct="1">
              <a:spcAft>
                <a:spcPts val="0"/>
              </a:spcAft>
              <a:buClrTx/>
            </a:pPr>
            <a:r>
              <a:rPr lang="en-US" sz="2000" dirty="0" smtClean="0">
                <a:solidFill>
                  <a:srgbClr val="FFFFFF"/>
                </a:solidFill>
              </a:rPr>
              <a:t>Mass extinctions (and minor extinctions) linked to stochastic 				abiotic events (e.g. eruptions, impact, anoxia)</a:t>
            </a:r>
          </a:p>
          <a:p>
            <a:pPr lvl="1" eaLnBrk="1" hangingPunct="1">
              <a:spcAft>
                <a:spcPts val="0"/>
              </a:spcAft>
              <a:buClrTx/>
            </a:pPr>
            <a:r>
              <a:rPr lang="en-US" sz="2000" dirty="0" smtClean="0">
                <a:solidFill>
                  <a:srgbClr val="FFFFFF"/>
                </a:solidFill>
              </a:rPr>
              <a:t>Extinction probability is non-constant</a:t>
            </a:r>
          </a:p>
          <a:p>
            <a:pPr lvl="1" eaLnBrk="1" hangingPunct="1">
              <a:spcAft>
                <a:spcPts val="0"/>
              </a:spcAft>
              <a:buClrTx/>
            </a:pPr>
            <a:r>
              <a:rPr lang="en-US" sz="2000" dirty="0" smtClean="0">
                <a:solidFill>
                  <a:srgbClr val="FFFFFF"/>
                </a:solidFill>
              </a:rPr>
              <a:t>Inverse relationship of biodiversity with global temperature</a:t>
            </a:r>
          </a:p>
          <a:p>
            <a:pPr lvl="1" eaLnBrk="1" hangingPunct="1">
              <a:spcAft>
                <a:spcPts val="0"/>
              </a:spcAft>
              <a:buClrTx/>
            </a:pPr>
            <a:r>
              <a:rPr lang="en-US" sz="2000" dirty="0" smtClean="0">
                <a:solidFill>
                  <a:srgbClr val="FFFFFF"/>
                </a:solidFill>
              </a:rPr>
              <a:t>Variation in diversification rates of </a:t>
            </a:r>
            <a:r>
              <a:rPr lang="en-US" sz="2000" dirty="0" err="1" smtClean="0">
                <a:solidFill>
                  <a:srgbClr val="FFFFFF"/>
                </a:solidFill>
              </a:rPr>
              <a:t>clades</a:t>
            </a:r>
            <a:r>
              <a:rPr lang="en-US" sz="2000" dirty="0" smtClean="0">
                <a:solidFill>
                  <a:srgbClr val="FFFFFF"/>
                </a:solidFill>
              </a:rPr>
              <a:t> correlated 						with tectonic and oceanographic events</a:t>
            </a:r>
          </a:p>
          <a:p>
            <a:pPr marL="0" lvl="1" eaLnBrk="1" hangingPunct="1">
              <a:spcAft>
                <a:spcPts val="600"/>
              </a:spcAft>
              <a:buClrTx/>
              <a:buNone/>
            </a:pPr>
            <a:r>
              <a:rPr lang="en-US" sz="2400" dirty="0" smtClean="0">
                <a:solidFill>
                  <a:srgbClr val="FFFFFF"/>
                </a:solidFill>
              </a:rPr>
              <a:t>These two models are not mutually exclusive.</a:t>
            </a:r>
          </a:p>
          <a:p>
            <a:pPr eaLnBrk="1" hangingPunct="1">
              <a:buClrTx/>
              <a:buNone/>
            </a:pPr>
            <a:endParaRPr lang="en-US" sz="2400" dirty="0" smtClean="0">
              <a:solidFill>
                <a:srgbClr val="FFFFFF"/>
              </a:solidFill>
            </a:endParaRPr>
          </a:p>
          <a:p>
            <a:pPr lvl="1" eaLnBrk="1" hangingPunct="1">
              <a:buClrTx/>
            </a:pPr>
            <a:endParaRPr lang="en-US" sz="2000" dirty="0" smtClean="0">
              <a:solidFill>
                <a:srgbClr val="FFFFFF"/>
              </a:solidFill>
            </a:endParaRPr>
          </a:p>
        </p:txBody>
      </p:sp>
      <p:grpSp>
        <p:nvGrpSpPr>
          <p:cNvPr id="27651" name="Group 3"/>
          <p:cNvGrpSpPr>
            <a:grpSpLocks/>
          </p:cNvGrpSpPr>
          <p:nvPr/>
        </p:nvGrpSpPr>
        <p:grpSpPr bwMode="auto">
          <a:xfrm>
            <a:off x="0" y="0"/>
            <a:ext cx="9144000" cy="1524000"/>
            <a:chOff x="0" y="0"/>
            <a:chExt cx="5760" cy="960"/>
          </a:xfrm>
        </p:grpSpPr>
        <p:sp>
          <p:nvSpPr>
            <p:cNvPr id="27653"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7654"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7652" name="Rectangle 6"/>
          <p:cNvSpPr>
            <a:spLocks noChangeArrowheads="1"/>
          </p:cNvSpPr>
          <p:nvPr/>
        </p:nvSpPr>
        <p:spPr bwMode="auto">
          <a:xfrm>
            <a:off x="1447800" y="381000"/>
            <a:ext cx="6934200" cy="1219200"/>
          </a:xfrm>
          <a:prstGeom prst="rect">
            <a:avLst/>
          </a:prstGeom>
          <a:noFill/>
          <a:ln w="9525">
            <a:noFill/>
            <a:miter lim="800000"/>
            <a:headEnd/>
            <a:tailEnd/>
          </a:ln>
        </p:spPr>
        <p:txBody>
          <a:bodyPr/>
          <a:lstStyle/>
          <a:p>
            <a:pPr marL="342900" indent="-342900" algn="ctr">
              <a:spcBef>
                <a:spcPct val="20000"/>
              </a:spcBef>
            </a:pPr>
            <a:r>
              <a:rPr lang="en-US" sz="4000" dirty="0"/>
              <a:t>Red Queen </a:t>
            </a:r>
            <a:r>
              <a:rPr lang="en-US" sz="4000" dirty="0" smtClean="0"/>
              <a:t>vs. Court Jester</a:t>
            </a:r>
            <a:endParaRPr lang="en-US" sz="4000" i="1" dirty="0"/>
          </a:p>
        </p:txBody>
      </p:sp>
      <p:pic>
        <p:nvPicPr>
          <p:cNvPr id="8" name="Picture 2"/>
          <p:cNvPicPr>
            <a:picLocks noChangeAspect="1" noChangeArrowheads="1"/>
          </p:cNvPicPr>
          <p:nvPr/>
        </p:nvPicPr>
        <p:blipFill>
          <a:blip r:embed="rId4" cstate="print"/>
          <a:srcRect/>
          <a:stretch>
            <a:fillRect/>
          </a:stretch>
        </p:blipFill>
        <p:spPr bwMode="auto">
          <a:xfrm>
            <a:off x="7315200" y="3874110"/>
            <a:ext cx="1547664" cy="275529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8389</TotalTime>
  <Words>2602</Words>
  <Application>Microsoft Macintosh PowerPoint</Application>
  <PresentationFormat>On-screen Show (4:3)</PresentationFormat>
  <Paragraphs>283</Paragraphs>
  <Slides>39</Slides>
  <Notes>33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Macroevolution</vt:lpstr>
      <vt:lpstr>big questions in macroevolution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at least 3 different reasons for variation in species number between sister groups.</vt:lpstr>
      <vt:lpstr>PowerPoint Presentation</vt:lpstr>
      <vt:lpstr>This view is echoed by Verne Grant…</vt:lpstr>
      <vt:lpstr>PowerPoint Presentation</vt:lpstr>
      <vt:lpstr>PowerPoint Presentation</vt:lpstr>
      <vt:lpstr>PowerPoint Presentation</vt:lpstr>
      <vt:lpstr>PowerPoint Presentation</vt:lpstr>
      <vt:lpstr>PowerPoint Presentation</vt:lpstr>
      <vt:lpstr>PowerPoint Presentation</vt:lpstr>
      <vt:lpstr>Non-adaptive radiation:  rapid speciation in the absence of ecological diversification</vt:lpstr>
      <vt:lpstr>PowerPoint Presentation</vt:lpstr>
      <vt:lpstr>PowerPoint Presentation</vt:lpstr>
      <vt:lpstr>PowerPoint Presentation</vt:lpstr>
      <vt:lpstr>PowerPoint Presentation</vt:lpstr>
      <vt:lpstr>Solving Darwin’s Abominable Mystery</vt:lpstr>
      <vt:lpstr>PowerPoint Presentation</vt:lpstr>
      <vt:lpstr>PowerPoint Presentation</vt:lpstr>
      <vt:lpstr>PowerPoint Presentation</vt:lpstr>
      <vt:lpstr>PowerPoint Presentation</vt:lpstr>
      <vt:lpstr>PowerPoint Presentation</vt:lpstr>
      <vt:lpstr>PowerPoint Presentation</vt:lpstr>
      <vt:lpstr>So many angiosperms!</vt:lpstr>
      <vt:lpstr>PowerPoint Presentation</vt:lpstr>
      <vt:lpstr>PowerPoint Presentation</vt:lpstr>
      <vt:lpstr>Difficulties in identifying key innovations</vt:lpstr>
      <vt:lpstr>PowerPoint Presentation</vt:lpstr>
      <vt:lpstr>unanswered questions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Macroevolution</dc:title>
  <dc:creator>Hannes Dempewolf</dc:creator>
  <cp:lastModifiedBy>Loren Rieseberg</cp:lastModifiedBy>
  <cp:revision>105</cp:revision>
  <cp:lastPrinted>2010-02-11T17:28:25Z</cp:lastPrinted>
  <dcterms:created xsi:type="dcterms:W3CDTF">2014-03-06T18:18:59Z</dcterms:created>
  <dcterms:modified xsi:type="dcterms:W3CDTF">2016-02-24T21:34:47Z</dcterms:modified>
</cp:coreProperties>
</file>